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4" r:id="rId2"/>
    <p:sldMasterId id="2147483666" r:id="rId3"/>
    <p:sldMasterId id="2147483668" r:id="rId4"/>
    <p:sldMasterId id="2147483674" r:id="rId5"/>
    <p:sldMasterId id="2147483726" r:id="rId6"/>
  </p:sldMasterIdLst>
  <p:notesMasterIdLst>
    <p:notesMasterId r:id="rId63"/>
  </p:notesMasterIdLst>
  <p:handoutMasterIdLst>
    <p:handoutMasterId r:id="rId64"/>
  </p:handoutMasterIdLst>
  <p:sldIdLst>
    <p:sldId id="412" r:id="rId7"/>
    <p:sldId id="286" r:id="rId8"/>
    <p:sldId id="415" r:id="rId9"/>
    <p:sldId id="291" r:id="rId10"/>
    <p:sldId id="292" r:id="rId11"/>
    <p:sldId id="359" r:id="rId12"/>
    <p:sldId id="293" r:id="rId13"/>
    <p:sldId id="297" r:id="rId14"/>
    <p:sldId id="358" r:id="rId15"/>
    <p:sldId id="398" r:id="rId16"/>
    <p:sldId id="413" r:id="rId17"/>
    <p:sldId id="414" r:id="rId18"/>
    <p:sldId id="367" r:id="rId19"/>
    <p:sldId id="377" r:id="rId20"/>
    <p:sldId id="304" r:id="rId21"/>
    <p:sldId id="302" r:id="rId22"/>
    <p:sldId id="303" r:id="rId23"/>
    <p:sldId id="417" r:id="rId24"/>
    <p:sldId id="362" r:id="rId25"/>
    <p:sldId id="310" r:id="rId26"/>
    <p:sldId id="364" r:id="rId27"/>
    <p:sldId id="420" r:id="rId28"/>
    <p:sldId id="379" r:id="rId29"/>
    <p:sldId id="380" r:id="rId30"/>
    <p:sldId id="418" r:id="rId31"/>
    <p:sldId id="378" r:id="rId32"/>
    <p:sldId id="421" r:id="rId33"/>
    <p:sldId id="419" r:id="rId34"/>
    <p:sldId id="365" r:id="rId35"/>
    <p:sldId id="389" r:id="rId36"/>
    <p:sldId id="390" r:id="rId37"/>
    <p:sldId id="402" r:id="rId38"/>
    <p:sldId id="320" r:id="rId39"/>
    <p:sldId id="403" r:id="rId40"/>
    <p:sldId id="363" r:id="rId41"/>
    <p:sldId id="342" r:id="rId42"/>
    <p:sldId id="348" r:id="rId43"/>
    <p:sldId id="381" r:id="rId44"/>
    <p:sldId id="382" r:id="rId45"/>
    <p:sldId id="388" r:id="rId46"/>
    <p:sldId id="383" r:id="rId47"/>
    <p:sldId id="384" r:id="rId48"/>
    <p:sldId id="385" r:id="rId49"/>
    <p:sldId id="391" r:id="rId50"/>
    <p:sldId id="386" r:id="rId51"/>
    <p:sldId id="387" r:id="rId52"/>
    <p:sldId id="328" r:id="rId53"/>
    <p:sldId id="329" r:id="rId54"/>
    <p:sldId id="406" r:id="rId55"/>
    <p:sldId id="407" r:id="rId56"/>
    <p:sldId id="408" r:id="rId57"/>
    <p:sldId id="410" r:id="rId58"/>
    <p:sldId id="422" r:id="rId59"/>
    <p:sldId id="405" r:id="rId60"/>
    <p:sldId id="416" r:id="rId61"/>
    <p:sldId id="401" r:id="rId62"/>
  </p:sldIdLst>
  <p:sldSz cx="9144000" cy="6858000" type="screen4x3"/>
  <p:notesSz cx="6858000" cy="9144000"/>
  <p:defaultTextStyle>
    <a:defPPr>
      <a:defRPr lang="es-CO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8FF3E"/>
    <a:srgbClr val="24E44D"/>
    <a:srgbClr val="0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0"/>
    <p:restoredTop sz="94595"/>
  </p:normalViewPr>
  <p:slideViewPr>
    <p:cSldViewPr>
      <p:cViewPr varScale="1">
        <p:scale>
          <a:sx n="104" d="100"/>
          <a:sy n="104" d="100"/>
        </p:scale>
        <p:origin x="204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"/>
    </p:cViewPr>
  </p:sorterViewPr>
  <p:notesViewPr>
    <p:cSldViewPr snapToGrid="0" snapToObjects="1">
      <p:cViewPr varScale="1">
        <p:scale>
          <a:sx n="68" d="100"/>
          <a:sy n="68" d="100"/>
        </p:scale>
        <p:origin x="-30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1584D74A-153A-654A-8907-3970F568B61C}" type="datetimeFigureOut">
              <a:rPr lang="en-US"/>
              <a:pPr>
                <a:defRPr/>
              </a:pPr>
              <a:t>11/20/18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11A2D0E-3BFB-4548-BD01-4714F9549A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816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2723CEAB-76F4-9E47-92C0-80443117622C}" type="datetime1">
              <a:rPr lang="es-ES_tradnl"/>
              <a:pPr>
                <a:defRPr/>
              </a:pPr>
              <a:t>20/11/18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_tradnl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70900640-37CB-224C-8587-EB17630E1C39}" type="slidenum">
              <a:rPr lang="es-ES_tradnl"/>
              <a:pPr>
                <a:defRPr/>
              </a:pPr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332059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91777-BFDF-7149-A2AE-1F7D2C506B4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790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C7E6D8-4E1F-9C4A-B1C8-CB6365DB7323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_tradnl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44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_tradnl">
              <a:latin typeface="Calibri" charset="0"/>
            </a:endParaRPr>
          </a:p>
        </p:txBody>
      </p:sp>
      <p:sp>
        <p:nvSpPr>
          <p:cNvPr id="34819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9C53A18-32F2-AF4F-A37B-334FD0399DA2}" type="slidenum">
              <a:rPr lang="es-ES_tradnl" sz="1200">
                <a:solidFill>
                  <a:srgbClr val="000000"/>
                </a:solidFill>
              </a:rPr>
              <a:pPr eaLnBrk="1" hangingPunct="1"/>
              <a:t>36</a:t>
            </a:fld>
            <a:endParaRPr lang="es-ES_tradnl" sz="1200">
              <a:solidFill>
                <a:srgbClr val="000000"/>
              </a:solidFill>
            </a:endParaRPr>
          </a:p>
        </p:txBody>
      </p:sp>
      <p:sp>
        <p:nvSpPr>
          <p:cNvPr id="34820" name="4 Marcador de pie de página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_tradnl" sz="1200">
                <a:solidFill>
                  <a:srgbClr val="000000"/>
                </a:solidFill>
              </a:rPr>
              <a:t>Bernardo Gómez Moreno  -  05-junio-2012</a:t>
            </a:r>
          </a:p>
        </p:txBody>
      </p:sp>
      <p:sp>
        <p:nvSpPr>
          <p:cNvPr id="34821" name="5 Marcador de encabezado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sz="1200">
                <a:solidFill>
                  <a:srgbClr val="000000"/>
                </a:solidFill>
              </a:rPr>
              <a:t>Segunda Escuela de Física de Partículas  -  Búsqueda del Higgs: Producción y Decaimientos</a:t>
            </a:r>
            <a:endParaRPr lang="es-ES_tradnl" sz="1200">
              <a:solidFill>
                <a:srgbClr val="000000"/>
              </a:solidFill>
            </a:endParaRPr>
          </a:p>
        </p:txBody>
      </p:sp>
      <p:sp>
        <p:nvSpPr>
          <p:cNvPr id="34822" name="6 Marcador de fecha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s-ES_tradnl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43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HIG-13-002 Event 1: Event recorded with the CMS detector in 2012 at a proton-proton centre-of-mass energy of 8 TeV. The event shows characteristics expected from the decay of the SM Higgs boson to a pair of Z bosons, one of which subsequently decays to a pair of electrons (green lines and green towers) and the other Z decays to a pair of muons (red lines). The event could also be due to known Standard Model background processes.</a:t>
            </a:r>
            <a:endParaRPr lang="es-CO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s-ES_tradnl">
              <a:latin typeface="Calibri" charset="0"/>
            </a:endParaRPr>
          </a:p>
        </p:txBody>
      </p:sp>
      <p:sp>
        <p:nvSpPr>
          <p:cNvPr id="36867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C2C812-6C5E-CC44-A45A-2C96DC424254}" type="slidenum">
              <a:rPr lang="es-CO" sz="1200">
                <a:solidFill>
                  <a:srgbClr val="000000"/>
                </a:solidFill>
              </a:rPr>
              <a:pPr eaLnBrk="1" hangingPunct="1"/>
              <a:t>37</a:t>
            </a:fld>
            <a:endParaRPr lang="es-CO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70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1273FC0-941A-464F-BC82-B1BA477DF869}" type="slidenum">
              <a:rPr lang="en-US" sz="1200">
                <a:cs typeface="Arial" charset="0"/>
              </a:rPr>
              <a:pPr eaLnBrk="1" hangingPunct="1"/>
              <a:t>52</a:t>
            </a:fld>
            <a:endParaRPr lang="en-US" sz="12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900640-37CB-224C-8587-EB17630E1C39}" type="slidenum">
              <a:rPr lang="es-ES_tradnl" smtClean="0"/>
              <a:pPr>
                <a:defRPr/>
              </a:pPr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534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err="1">
                <a:solidFill>
                  <a:srgbClr val="000000"/>
                </a:solidFill>
              </a:rPr>
              <a:t>Partículas</a:t>
            </a:r>
            <a:r>
              <a:rPr lang="en-US" sz="1200" dirty="0">
                <a:solidFill>
                  <a:srgbClr val="000000"/>
                </a:solidFill>
              </a:rPr>
              <a:t> e </a:t>
            </a:r>
            <a:r>
              <a:rPr lang="en-US" sz="1200" dirty="0" err="1">
                <a:solidFill>
                  <a:srgbClr val="000000"/>
                </a:solidFill>
              </a:rPr>
              <a:t>Interacciones</a:t>
            </a:r>
            <a:r>
              <a:rPr lang="en-US" sz="1200" dirty="0">
                <a:solidFill>
                  <a:srgbClr val="000000"/>
                </a:solidFill>
              </a:rPr>
              <a:t>  -  Prof. Bernardo Gómez          </a:t>
            </a:r>
            <a:r>
              <a:rPr lang="en-US" sz="1200" dirty="0" err="1">
                <a:solidFill>
                  <a:srgbClr val="000000"/>
                </a:solidFill>
              </a:rPr>
              <a:t>Grandes</a:t>
            </a:r>
            <a:r>
              <a:rPr lang="en-US" sz="1200" dirty="0">
                <a:solidFill>
                  <a:srgbClr val="000000"/>
                </a:solidFill>
              </a:rPr>
              <a:t> Ideas de la </a:t>
            </a:r>
            <a:r>
              <a:rPr lang="en-US" sz="1200" dirty="0" err="1">
                <a:solidFill>
                  <a:srgbClr val="000000"/>
                </a:solidFill>
              </a:rPr>
              <a:t>Física</a:t>
            </a:r>
            <a:r>
              <a:rPr lang="en-US" sz="1200" dirty="0">
                <a:solidFill>
                  <a:srgbClr val="000000"/>
                </a:solidFill>
              </a:rPr>
              <a:t>  -  Sem. 2011-2</a:t>
            </a:r>
          </a:p>
        </p:txBody>
      </p:sp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61B90A6-985E-D642-AED8-3F75F31D8918}" type="slidenum">
              <a:rPr lang="en-US" sz="1200">
                <a:solidFill>
                  <a:srgbClr val="000000"/>
                </a:solidFill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_tradn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</a:rPr>
              <a:t>Partículas e Interacciones  -  Prof. Bernardo Gómez          Grandes Ideas de la Física  -  Sem. 2011-2</a:t>
            </a:r>
          </a:p>
        </p:txBody>
      </p:sp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71DCC2-B4A1-EA4A-9572-0FCF7CE0C049}" type="slidenum">
              <a:rPr lang="en-US" sz="1200">
                <a:solidFill>
                  <a:srgbClr val="000000"/>
                </a:solidFill>
              </a:rPr>
              <a:pPr eaLnBrk="1" hangingPunct="1"/>
              <a:t>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_tradn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4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900640-37CB-224C-8587-EB17630E1C39}" type="slidenum">
              <a:rPr lang="es-ES_tradnl" smtClean="0"/>
              <a:pPr>
                <a:defRPr/>
              </a:pPr>
              <a:t>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6488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</a:rPr>
              <a:t>Partículas e Interacciones  -  Prof. Bernardo Gómez          Grandes Ideas de la Física  -  Sem. 2011-2</a:t>
            </a:r>
          </a:p>
        </p:txBody>
      </p:sp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B4703-E787-FF43-9314-B691C8821B5D}" type="slidenum">
              <a:rPr 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_tradn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900640-37CB-224C-8587-EB17630E1C39}" type="slidenum">
              <a:rPr lang="es-ES_tradnl" smtClean="0"/>
              <a:pPr>
                <a:defRPr/>
              </a:pPr>
              <a:t>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948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</a:rPr>
              <a:t>Partículas e Interacciones  -  Prof. Bernardo Gómez          Grandes Ideas de la Física  -  Sem. 2011-2</a:t>
            </a:r>
          </a:p>
        </p:txBody>
      </p:sp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9A85CDD-3899-5F43-AE3B-66FB6585BC31}" type="slidenum">
              <a:rPr lang="en-US" sz="1200">
                <a:solidFill>
                  <a:srgbClr val="000000"/>
                </a:solidFill>
              </a:rPr>
              <a:pPr eaLnBrk="1" hangingPunct="1"/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00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>
              <a:latin typeface="Calibri" charset="0"/>
            </a:endParaRPr>
          </a:p>
        </p:txBody>
      </p:sp>
      <p:sp>
        <p:nvSpPr>
          <p:cNvPr id="27651" name="3 Marcador de pie de página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_tradnl" sz="1200">
                <a:solidFill>
                  <a:srgbClr val="000000"/>
                </a:solidFill>
              </a:rPr>
              <a:t>Bernardo Gómez Moreno  -  05-junio-2012</a:t>
            </a:r>
          </a:p>
        </p:txBody>
      </p:sp>
      <p:sp>
        <p:nvSpPr>
          <p:cNvPr id="27652" name="4 Marcador de encabezado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sz="1200">
                <a:solidFill>
                  <a:srgbClr val="000000"/>
                </a:solidFill>
              </a:rPr>
              <a:t>Segunda Escuela de Física de Partículas  -  Búsqueda del Higgs: Producción y Decaimientos</a:t>
            </a:r>
            <a:endParaRPr lang="es-ES_tradnl" sz="1200">
              <a:solidFill>
                <a:srgbClr val="000000"/>
              </a:solidFill>
            </a:endParaRPr>
          </a:p>
        </p:txBody>
      </p:sp>
      <p:sp>
        <p:nvSpPr>
          <p:cNvPr id="27653" name="5 Marcador de fecha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s-ES_tradnl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81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FED8E3-82D8-CC44-BD71-DFCAAC77ED07}" type="datetime1">
              <a:rPr lang="en-CA" smtClean="0"/>
              <a:t>2018-11-20</a:t>
            </a:fld>
            <a:endParaRPr lang="es-ES_tradnl" dirty="0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s-ES_tradnl" dirty="0"/>
              <a:t>Andrés Flórez</a:t>
            </a:r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43B85-9E81-774C-A701-2E2FADEBD783}" type="slidenum">
              <a:rPr lang="es-ES_tradnl"/>
              <a:pPr>
                <a:defRPr/>
              </a:pPr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928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209E2-BF89-B14F-80E5-936EC5415820}" type="datetime1">
              <a:rPr lang="en-CA" smtClean="0"/>
              <a:t>2018-11-20</a:t>
            </a:fld>
            <a:endParaRPr lang="es-CO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3370B-E4AC-5D47-BB1E-A500564547B8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869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A9F0B-8BE8-E44F-A74D-D621A93878F4}" type="datetime1">
              <a:rPr lang="en-CA" smtClean="0"/>
              <a:t>2018-11-20</a:t>
            </a:fld>
            <a:endParaRPr lang="es-CO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740DC-6E07-C445-8D9E-3BC96A9B1F18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918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0" y="5010150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0" y="5730875"/>
            <a:ext cx="9147175" cy="1127125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0" y="4973638"/>
            <a:ext cx="7675563" cy="928687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-3175" y="5695950"/>
            <a:ext cx="9147175" cy="930275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A7615-9C92-714C-9545-CC0D4B7FC95E}" type="datetime1">
              <a:rPr lang="en-CA" smtClean="0"/>
              <a:t>2018-11-20</a:t>
            </a:fld>
            <a:endParaRPr lang="es-C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5773F-F43A-4C41-933A-1505375674B6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173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0" y="5730875"/>
            <a:ext cx="9147175" cy="1127125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0" y="5381625"/>
            <a:ext cx="3286125" cy="1208088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-3175" y="5695950"/>
            <a:ext cx="9147175" cy="930275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0" y="5346700"/>
            <a:ext cx="3425825" cy="944563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ECCCC-E731-5A4C-8D10-57353A04C8B7}" type="datetime1">
              <a:rPr lang="en-CA" smtClean="0"/>
              <a:t>2018-11-20</a:t>
            </a:fld>
            <a:endParaRPr lang="es-CO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C1BC-0620-584E-A532-5AD8B5F9E7B9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633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010150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0" y="5730875"/>
            <a:ext cx="9147175" cy="1127125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0" y="4973638"/>
            <a:ext cx="7675563" cy="928687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3175" y="5695950"/>
            <a:ext cx="9147175" cy="930275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3E6F0-22A6-0646-BDA6-A9E60DC1F8DF}" type="datetime1">
              <a:rPr lang="en-CA" smtClean="0"/>
              <a:t>2018-11-20</a:t>
            </a:fld>
            <a:endParaRPr lang="es-CO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4221D-0AB9-C743-91FE-B08536A3C4BB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5786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F0CB8-961F-6F47-AE73-135E768477AB}" type="datetime1">
              <a:rPr lang="en-CA" smtClean="0"/>
              <a:t>2018-11-20</a:t>
            </a:fld>
            <a:endParaRPr lang="es-CO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96873-41D2-0844-BF7B-C1E12B31E7DA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7812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6C841-0E0E-BC45-B20F-03C2714543F0}" type="datetime1">
              <a:rPr lang="en-CA" smtClean="0"/>
              <a:t>2018-11-20</a:t>
            </a:fld>
            <a:endParaRPr lang="es-CO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99EFB-5FDE-4744-A264-DEC740807153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7732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40E9A-4377-DC4A-9820-BCEC4A1E6D11}" type="datetime1">
              <a:rPr lang="en-CA" smtClean="0"/>
              <a:t>2018-11-20</a:t>
            </a:fld>
            <a:endParaRPr lang="es-CO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71EA5-AE6B-F347-A014-13A85BA3BB69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903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489C8-4B83-9241-AB0D-0335B80C61CA}" type="datetime1">
              <a:rPr lang="en-CA" smtClean="0"/>
              <a:t>2018-11-20</a:t>
            </a:fld>
            <a:endParaRPr lang="es-C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BBC2F-9DC2-F24B-A4E9-1138B2EB8BC2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6298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4FDF-EF02-4D45-AD98-FD450D7980A5}" type="datetime1">
              <a:rPr lang="en-US" smtClean="0"/>
              <a:t>11/20/18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Andrés Flórez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4579-BB5C-094A-87E1-48022B0EDB4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06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E8C72-33B6-954E-98C7-9C9B78F64AA7}" type="datetime1">
              <a:rPr lang="en-CA" smtClean="0"/>
              <a:t>2018-11-20</a:t>
            </a:fld>
            <a:endParaRPr lang="es-ES_tradnl" dirty="0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Andrés Flórez</a:t>
            </a:r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46DC3-25A8-4C42-B749-A2C523F27B1A}" type="slidenum">
              <a:rPr lang="es-ES_tradnl"/>
              <a:pPr>
                <a:defRPr/>
              </a:pPr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525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D6B34-E208-5C49-ADA3-2B8FAC24A579}" type="datetime1">
              <a:rPr lang="en-CA" smtClean="0"/>
              <a:t>2018-11-20</a:t>
            </a:fld>
            <a:endParaRPr lang="es-CO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ADB8-2DC5-334B-9EB4-262F396C92A8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68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DEDE9-25D8-724E-B9EE-FB65E9144B5A}" type="datetime1">
              <a:rPr lang="en-CA" smtClean="0"/>
              <a:t>2018-11-20</a:t>
            </a:fld>
            <a:endParaRPr lang="es-CO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CB0B8-FDA3-C84F-91FC-27655FD4469D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673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8FF2E-8E73-E74A-B073-15BA0D49B519}" type="datetime1">
              <a:rPr lang="en-CA" smtClean="0"/>
              <a:t>2018-11-20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dirty="0"/>
              <a:t>Andrés Flórez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B4631B-118A-834D-B788-20795B348F66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502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E5429-3641-F548-A076-253CDEDC68FF}" type="datetime1">
              <a:rPr lang="en-CA" smtClean="0"/>
              <a:t>2018-11-20</a:t>
            </a:fld>
            <a:endParaRPr lang="es-CO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250A-70F0-8744-BF7D-9A427D2C8B32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66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292725"/>
            <a:ext cx="9144000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5" name="Freeform 4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6" name="Freeform 5"/>
          <p:cNvSpPr/>
          <p:nvPr/>
        </p:nvSpPr>
        <p:spPr>
          <a:xfrm>
            <a:off x="0" y="5546725"/>
            <a:ext cx="9147175" cy="1312863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0" y="5262563"/>
            <a:ext cx="9144000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0" y="5502275"/>
            <a:ext cx="9144000" cy="1271588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D9F9C-1CC2-C149-A222-03DA8C9BC8B2}" type="datetime1">
              <a:rPr lang="en-CA" smtClean="0"/>
              <a:t>2018-11-20</a:t>
            </a:fld>
            <a:endParaRPr lang="es-CO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685BB9D0-F140-E541-9534-9D8E74459602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23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05AA9-1250-234E-8722-E15E442ECC77}" type="datetime1">
              <a:rPr lang="en-CA" smtClean="0"/>
              <a:t>2018-11-20</a:t>
            </a:fld>
            <a:endParaRPr lang="es-CO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8C806-5F08-0D4B-BB72-0AA172A0BB0C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028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546725"/>
            <a:ext cx="9147175" cy="1312863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0" y="5292725"/>
            <a:ext cx="9144000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262563"/>
            <a:ext cx="9144000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0" y="5502275"/>
            <a:ext cx="9144000" cy="1271588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A4E62-8057-0344-A6DD-C6A69306D2BF}" type="datetime1">
              <a:rPr lang="en-CA" smtClean="0"/>
              <a:t>2018-11-20</a:t>
            </a:fld>
            <a:endParaRPr lang="es-CO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95585-9863-2B47-AE1E-B433F781B9B1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795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Clic para editar título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7F12CA06-2A9C-B045-90F1-0757640CEEB1}" type="datetime1">
              <a:rPr lang="en-CA" smtClean="0"/>
              <a:t>2018-11-20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s-ES_tradnl" dirty="0"/>
              <a:t>Andrés Flórez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>
                <a:solidFill>
                  <a:srgbClr val="FF0000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513FA387-0A19-8B40-8E55-94B3A1AFFAAE}" type="slidenum">
              <a:rPr lang="es-ES_tradnl" smtClean="0"/>
              <a:t>‹#›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arcador de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Clic para editar título</a:t>
            </a:r>
          </a:p>
        </p:txBody>
      </p:sp>
      <p:sp>
        <p:nvSpPr>
          <p:cNvPr id="3075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D2AFB245-7124-EA44-B4EA-8426E30116ED}" type="datetime1">
              <a:rPr lang="en-CA" smtClean="0"/>
              <a:t>2018-11-20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s-ES_tradnl" dirty="0"/>
              <a:t>Andrés Flórez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8B9C52F3-9FE1-A043-9DFB-6047EF8EA72D}" type="slidenum">
              <a:rPr lang="es-ES_tradnl"/>
              <a:pPr>
                <a:defRPr/>
              </a:pPr>
              <a:t>‹#›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123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AB26048E-D014-9B49-AACE-81466A556CEB}" type="datetime1">
              <a:rPr lang="en-CA" smtClean="0"/>
              <a:t>2018-11-20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CFDE1FD6-F9AF-084B-B91C-D2DA54938D65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1" charset="-128"/>
          <a:cs typeface="ＭＳ Ｐゴシック" pitchFamily="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1" charset="-128"/>
          <a:cs typeface="ＭＳ Ｐゴシック" pitchFamily="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1" charset="-128"/>
          <a:cs typeface="ＭＳ Ｐゴシック" pitchFamily="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1" charset="-128"/>
          <a:cs typeface="ＭＳ Ｐゴシック" pitchFamily="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1" charset="-128"/>
          <a:cs typeface="ＭＳ Ｐゴシック" pitchFamily="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1" charset="-128"/>
          <a:cs typeface="ＭＳ Ｐゴシック" pitchFamily="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7171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0C2E705E-A804-EF42-88F3-17EB2F3C2960}" type="datetime1">
              <a:rPr lang="en-CA" smtClean="0"/>
              <a:t>2018-11-20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3451E7EC-ECD6-A14E-A6C1-50AE06725955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9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219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3AF5FF5A-8AD5-854A-9AEF-4F531604F6D8}" type="datetime1">
              <a:rPr lang="en-CA" smtClean="0"/>
              <a:t>2018-11-20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54218CFF-CEAE-4548-8661-DE46F5334C69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5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301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C78205A-4E8F-FF4D-ACD0-058963721FA5}" type="datetime1">
              <a:rPr lang="en-CA" smtClean="0"/>
              <a:t>2018-11-20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 smtClean="0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 smtClean="0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FBCD16C5-EF38-D54A-956C-1410A4E0F491}" type="slidenum">
              <a:rPr lang="es-CO"/>
              <a:pPr>
                <a:defRPr/>
              </a:pPr>
              <a:t>‹#›</a:t>
            </a:fld>
            <a:endParaRPr lang="es-CO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57" r:id="rId12"/>
    <p:sldLayoutId id="2147483771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 MT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 MT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 MT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 MT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3050" algn="l" rtl="0" fontAlgn="base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charset="0"/>
        <a:buChar char="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73050" algn="l" rtl="0" fontAlgn="base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charset="0"/>
        <a:buChar char="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73050" algn="l" rtl="0" fontAlgn="base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charset="0"/>
        <a:buChar char="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73050" algn="l" rtl="0" fontAlgn="base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charset="0"/>
        <a:buChar char="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73050" algn="l" rtl="0" fontAlgn="base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charset="0"/>
        <a:buChar char="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png"/><Relationship Id="rId5" Type="http://schemas.openxmlformats.org/officeDocument/2006/relationships/image" Target="../media/image40.e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w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hyperlink" Target="https://www.youtube.com/watch?v=jDC3-QSiLB4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jpe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iopscience.iop.org/article/10.1088/1748-0221/3/08/S08004/pdf" TargetMode="External"/><Relationship Id="rId2" Type="http://schemas.openxmlformats.org/officeDocument/2006/relationships/hyperlink" Target="http://iopscience.iop.org/article/10.1088/1748-0221/3/08/S08003/pdf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isicamoder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0"/>
            <a:ext cx="9239534" cy="7315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175082"/>
            <a:ext cx="7772400" cy="147002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s-ES" sz="3600" b="1" dirty="0"/>
              <a:t>A BRIEF INTRODUCTION TO COLLIDER PHYSICS</a:t>
            </a:r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1371600" y="3362989"/>
            <a:ext cx="6400800" cy="1752600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>
                <a:solidFill>
                  <a:srgbClr val="FF0000"/>
                </a:solidFill>
              </a:rPr>
              <a:t>Andrés Flórez</a:t>
            </a:r>
          </a:p>
          <a:p>
            <a:pPr algn="ctr"/>
            <a:r>
              <a:rPr lang="es-ES" sz="2800" b="1" dirty="0">
                <a:solidFill>
                  <a:srgbClr val="FFFF00"/>
                </a:solidFill>
              </a:rPr>
              <a:t>UNIANDES</a:t>
            </a:r>
          </a:p>
          <a:p>
            <a:pPr algn="ctr"/>
            <a:r>
              <a:rPr lang="es-ES" sz="2800" b="1" dirty="0">
                <a:solidFill>
                  <a:srgbClr val="00B0F0"/>
                </a:solidFill>
              </a:rPr>
              <a:t>Nov 20</a:t>
            </a:r>
            <a:r>
              <a:rPr lang="es-ES" sz="2800" b="1" baseline="30000" dirty="0">
                <a:solidFill>
                  <a:srgbClr val="00B0F0"/>
                </a:solidFill>
              </a:rPr>
              <a:t>th</a:t>
            </a:r>
            <a:r>
              <a:rPr lang="es-ES" sz="2800" b="1" dirty="0">
                <a:solidFill>
                  <a:srgbClr val="00B0F0"/>
                </a:solidFill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52729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1"/>
          <p:cNvGrpSpPr>
            <a:grpSpLocks/>
          </p:cNvGrpSpPr>
          <p:nvPr/>
        </p:nvGrpSpPr>
        <p:grpSpPr bwMode="auto">
          <a:xfrm>
            <a:off x="1320146" y="116632"/>
            <a:ext cx="6924261" cy="5544319"/>
            <a:chOff x="4427538" y="1060450"/>
            <a:chExt cx="4716462" cy="4153146"/>
          </a:xfrm>
        </p:grpSpPr>
        <p:grpSp>
          <p:nvGrpSpPr>
            <p:cNvPr id="3" name="Agrupar 9"/>
            <p:cNvGrpSpPr>
              <a:grpSpLocks/>
            </p:cNvGrpSpPr>
            <p:nvPr/>
          </p:nvGrpSpPr>
          <p:grpSpPr bwMode="auto">
            <a:xfrm>
              <a:off x="4427538" y="1060450"/>
              <a:ext cx="4716462" cy="4153146"/>
              <a:chOff x="4427538" y="1060450"/>
              <a:chExt cx="4716462" cy="4153146"/>
            </a:xfrm>
          </p:grpSpPr>
          <p:pic>
            <p:nvPicPr>
              <p:cNvPr id="5" name="Picture 5" descr="FN0266M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98" b="8333"/>
              <a:stretch/>
            </p:blipFill>
            <p:spPr bwMode="auto">
              <a:xfrm>
                <a:off x="4427538" y="1060450"/>
                <a:ext cx="4716462" cy="4153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CuadroTexto 6"/>
              <p:cNvSpPr txBox="1">
                <a:spLocks noChangeArrowheads="1"/>
              </p:cNvSpPr>
              <p:nvPr/>
            </p:nvSpPr>
            <p:spPr bwMode="auto">
              <a:xfrm>
                <a:off x="4427538" y="1177925"/>
                <a:ext cx="1241425" cy="5222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s-ES_tradnl" sz="2800" b="1">
                    <a:solidFill>
                      <a:srgbClr val="FFFFFF"/>
                    </a:solidFill>
                    <a:latin typeface="Calibri" charset="0"/>
                  </a:rPr>
                  <a:t>Quarks</a:t>
                </a:r>
              </a:p>
            </p:txBody>
          </p:sp>
        </p:grpSp>
        <p:sp>
          <p:nvSpPr>
            <p:cNvPr id="4" name="CuadroTexto 3"/>
            <p:cNvSpPr txBox="1"/>
            <p:nvPr/>
          </p:nvSpPr>
          <p:spPr>
            <a:xfrm>
              <a:off x="7027845" y="4581572"/>
              <a:ext cx="1124392" cy="3458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b="1" i="1" dirty="0">
                  <a:solidFill>
                    <a:srgbClr val="BFBFBF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charset="0"/>
                </a:rPr>
                <a:t>Higgs Field</a:t>
              </a:r>
            </a:p>
          </p:txBody>
        </p:sp>
      </p:grp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10</a:t>
            </a:fld>
            <a:endParaRPr lang="es-CO"/>
          </a:p>
        </p:txBody>
      </p:sp>
      <p:pic>
        <p:nvPicPr>
          <p:cNvPr id="11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3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THE Standard Model</a:t>
            </a:r>
          </a:p>
        </p:txBody>
      </p:sp>
      <p:pic>
        <p:nvPicPr>
          <p:cNvPr id="4" name="Marcador de contenido 3" descr="Screen Shot 2017-03-12 at 6.20.4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r="105"/>
          <a:stretch/>
        </p:blipFill>
        <p:spPr>
          <a:xfrm>
            <a:off x="220880" y="1831246"/>
            <a:ext cx="8654014" cy="2138309"/>
          </a:xfrm>
        </p:spPr>
      </p:pic>
      <p:pic>
        <p:nvPicPr>
          <p:cNvPr id="5" name="Imagen 4" descr="Screen Shot 2017-03-12 at 6.24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0" y="4137306"/>
            <a:ext cx="8935290" cy="177830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Andrés Flórez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4579-BB5C-094A-87E1-48022B0EDB4D}" type="slidenum">
              <a:rPr lang="es-ES" smtClean="0"/>
              <a:t>11</a:t>
            </a:fld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Screen Shot 2017-03-12 at 6.31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r="279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Andrés Flórez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4579-BB5C-094A-87E1-48022B0EDB4D}" type="slidenum">
              <a:rPr lang="es-ES" smtClean="0"/>
              <a:t>12</a:t>
            </a:fld>
            <a:endParaRPr lang="es-E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838200" y="4270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Gill Sans MT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Gill Sans MT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Gill Sans MT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Gill Sans MT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THE Standard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 descr="Puzz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66" y="24749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TextBox 2"/>
          <p:cNvSpPr txBox="1">
            <a:spLocks noChangeArrowheads="1"/>
          </p:cNvSpPr>
          <p:nvPr/>
        </p:nvSpPr>
        <p:spPr bwMode="auto">
          <a:xfrm>
            <a:off x="323850" y="1916113"/>
            <a:ext cx="7848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sz="3200" b="1" dirty="0">
                <a:solidFill>
                  <a:srgbClr val="F8FF3E"/>
                </a:solidFill>
              </a:rPr>
              <a:t>Does Dark Matter Exist?</a:t>
            </a:r>
          </a:p>
        </p:txBody>
      </p:sp>
      <p:sp>
        <p:nvSpPr>
          <p:cNvPr id="60419" name="TextBox 3"/>
          <p:cNvSpPr txBox="1">
            <a:spLocks noChangeArrowheads="1"/>
          </p:cNvSpPr>
          <p:nvPr/>
        </p:nvSpPr>
        <p:spPr bwMode="auto">
          <a:xfrm>
            <a:off x="395288" y="3199730"/>
            <a:ext cx="7848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sz="3200" b="1" dirty="0">
                <a:solidFill>
                  <a:srgbClr val="F8FF3E"/>
                </a:solidFill>
              </a:rPr>
              <a:t>What is Dark Energy?</a:t>
            </a:r>
          </a:p>
        </p:txBody>
      </p:sp>
      <p:sp>
        <p:nvSpPr>
          <p:cNvPr id="60420" name="TextBox 4"/>
          <p:cNvSpPr txBox="1">
            <a:spLocks noChangeArrowheads="1"/>
          </p:cNvSpPr>
          <p:nvPr/>
        </p:nvSpPr>
        <p:spPr bwMode="auto">
          <a:xfrm>
            <a:off x="395288" y="4508500"/>
            <a:ext cx="7848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>
                <a:solidFill>
                  <a:srgbClr val="F8FF3E"/>
                </a:solidFill>
              </a:rPr>
              <a:t>How can we incorporate gravity</a:t>
            </a:r>
            <a:r>
              <a:rPr lang="es-CO" sz="3200" b="1" dirty="0">
                <a:solidFill>
                  <a:srgbClr val="F8FF3E"/>
                </a:solidFill>
              </a:rPr>
              <a:t>?</a:t>
            </a:r>
          </a:p>
        </p:txBody>
      </p:sp>
      <p:sp>
        <p:nvSpPr>
          <p:cNvPr id="60421" name="TextBox 5"/>
          <p:cNvSpPr txBox="1">
            <a:spLocks noChangeArrowheads="1"/>
          </p:cNvSpPr>
          <p:nvPr/>
        </p:nvSpPr>
        <p:spPr bwMode="auto">
          <a:xfrm>
            <a:off x="0" y="188913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b="1" dirty="0">
                <a:solidFill>
                  <a:schemeClr val="bg1">
                    <a:lumMod val="75000"/>
                  </a:schemeClr>
                </a:solidFill>
              </a:rPr>
              <a:t>The SM, successful, but incomplete!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60419" grpId="0"/>
      <p:bldP spid="60420" grpId="0"/>
      <p:bldP spid="604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Andrés Flórez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4631B-118A-834D-B788-20795B348F66}" type="slidenum">
              <a:rPr lang="es-ES" smtClean="0"/>
              <a:pPr>
                <a:defRPr/>
              </a:pPr>
              <a:t>14</a:t>
            </a:fld>
            <a:endParaRPr lang="es-ES"/>
          </a:p>
        </p:txBody>
      </p:sp>
      <p:pic>
        <p:nvPicPr>
          <p:cNvPr id="7" name="Imagen 2" descr="121236_NewPieCharts7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0728"/>
            <a:ext cx="6300192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3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Agrupar 13"/>
          <p:cNvGrpSpPr>
            <a:grpSpLocks/>
          </p:cNvGrpSpPr>
          <p:nvPr/>
        </p:nvGrpSpPr>
        <p:grpSpPr bwMode="auto">
          <a:xfrm>
            <a:off x="-1588" y="180975"/>
            <a:ext cx="9145588" cy="6664325"/>
            <a:chOff x="-2220" y="180975"/>
            <a:chExt cx="9146220" cy="6664696"/>
          </a:xfrm>
        </p:grpSpPr>
        <p:pic>
          <p:nvPicPr>
            <p:cNvPr id="23555" name="Picture 2" descr="C:\Users\Bernardo Gómez\Documents\GRUPO HEP UNIANDES\GRUPO_HEP_UNIANDES\Fotos Grupo HEP\CERN_LHC_TUNNE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1" b="23528"/>
            <a:stretch>
              <a:fillRect/>
            </a:stretch>
          </p:blipFill>
          <p:spPr bwMode="auto">
            <a:xfrm>
              <a:off x="-2220" y="1601523"/>
              <a:ext cx="9143427" cy="5244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6" name="Picture 5" descr="ImageRigh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15988"/>
              <a:ext cx="9144000" cy="1936750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57" name="Text Box 6"/>
            <p:cNvSpPr txBox="1">
              <a:spLocks noChangeArrowheads="1"/>
            </p:cNvSpPr>
            <p:nvPr/>
          </p:nvSpPr>
          <p:spPr bwMode="auto">
            <a:xfrm>
              <a:off x="1884363" y="180975"/>
              <a:ext cx="1056785" cy="369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CO" sz="1800" b="1" dirty="0">
                  <a:solidFill>
                    <a:srgbClr val="FF3300"/>
                  </a:solidFill>
                </a:rPr>
                <a:t>Protons</a:t>
              </a:r>
              <a:endParaRPr lang="en-US" sz="1800" b="1" dirty="0">
                <a:solidFill>
                  <a:srgbClr val="FF3300"/>
                </a:solidFill>
              </a:endParaRPr>
            </a:p>
          </p:txBody>
        </p:sp>
        <p:sp>
          <p:nvSpPr>
            <p:cNvPr id="23558" name="Text Box 7"/>
            <p:cNvSpPr txBox="1">
              <a:spLocks noChangeArrowheads="1"/>
            </p:cNvSpPr>
            <p:nvPr/>
          </p:nvSpPr>
          <p:spPr bwMode="auto">
            <a:xfrm>
              <a:off x="4427538" y="187325"/>
              <a:ext cx="1056785" cy="369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CO" sz="1800" b="1" dirty="0">
                  <a:solidFill>
                    <a:srgbClr val="FF3300"/>
                  </a:solidFill>
                </a:rPr>
                <a:t>Protons</a:t>
              </a:r>
              <a:endParaRPr lang="en-US" sz="1800" b="1" dirty="0">
                <a:solidFill>
                  <a:srgbClr val="FF3300"/>
                </a:solidFill>
              </a:endParaRPr>
            </a:p>
          </p:txBody>
        </p:sp>
        <p:sp>
          <p:nvSpPr>
            <p:cNvPr id="23559" name="Line 8"/>
            <p:cNvSpPr>
              <a:spLocks noChangeShapeType="1"/>
            </p:cNvSpPr>
            <p:nvPr/>
          </p:nvSpPr>
          <p:spPr bwMode="auto">
            <a:xfrm>
              <a:off x="1619250" y="476250"/>
              <a:ext cx="1223963" cy="936625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0" name="Line 9"/>
            <p:cNvSpPr>
              <a:spLocks noChangeShapeType="1"/>
            </p:cNvSpPr>
            <p:nvPr/>
          </p:nvSpPr>
          <p:spPr bwMode="auto">
            <a:xfrm>
              <a:off x="3995738" y="476250"/>
              <a:ext cx="1223963" cy="936625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1" name="Text Box 10"/>
            <p:cNvSpPr txBox="1">
              <a:spLocks noChangeArrowheads="1"/>
            </p:cNvSpPr>
            <p:nvPr/>
          </p:nvSpPr>
          <p:spPr bwMode="auto">
            <a:xfrm>
              <a:off x="684213" y="188913"/>
              <a:ext cx="1223963" cy="369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CO" sz="1800" b="1" dirty="0">
                  <a:solidFill>
                    <a:srgbClr val="FFFF00"/>
                  </a:solidFill>
                </a:rPr>
                <a:t>6.5 TeV</a:t>
              </a:r>
              <a:endParaRPr lang="en-US" sz="1800" b="1" dirty="0">
                <a:solidFill>
                  <a:srgbClr val="FFFF00"/>
                </a:solidFill>
              </a:endParaRPr>
            </a:p>
          </p:txBody>
        </p:sp>
        <p:sp>
          <p:nvSpPr>
            <p:cNvPr id="23562" name="Text Box 11"/>
            <p:cNvSpPr txBox="1">
              <a:spLocks noChangeArrowheads="1"/>
            </p:cNvSpPr>
            <p:nvPr/>
          </p:nvSpPr>
          <p:spPr bwMode="auto">
            <a:xfrm>
              <a:off x="6011863" y="188913"/>
              <a:ext cx="1223963" cy="369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CO" sz="1800" b="1" dirty="0">
                  <a:solidFill>
                    <a:srgbClr val="FFFF00"/>
                  </a:solidFill>
                </a:rPr>
                <a:t>6.5 TeV</a:t>
              </a:r>
              <a:endParaRPr lang="en-US" sz="18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683628" y="5027883"/>
              <a:ext cx="8242870" cy="1754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8"/>
                </a:srgb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defRPr/>
              </a:pPr>
              <a:r>
                <a:rPr lang="es-CO" sz="6000" b="1" dirty="0">
                  <a:solidFill>
                    <a:srgbClr val="FFFF00"/>
                  </a:solidFill>
                  <a:latin typeface="Calibri" charset="0"/>
                </a:rPr>
                <a:t>CERN - LHC</a:t>
              </a:r>
              <a:br>
                <a:rPr lang="es-CO" sz="9600" b="1" dirty="0">
                  <a:solidFill>
                    <a:srgbClr val="FFFF00"/>
                  </a:solidFill>
                  <a:latin typeface="Calibri" charset="0"/>
                </a:rPr>
              </a:br>
              <a:r>
                <a:rPr lang="es-CO" sz="4800" b="1" dirty="0">
                  <a:solidFill>
                    <a:srgbClr val="FFFF00"/>
                  </a:solidFill>
                  <a:latin typeface="Calibri" charset="0"/>
                </a:rPr>
                <a:t>Large Hadron Collider</a:t>
              </a:r>
              <a:endParaRPr lang="es-ES" sz="4800" b="1" dirty="0">
                <a:solidFill>
                  <a:srgbClr val="FFFF00"/>
                </a:solidFill>
                <a:latin typeface="Calibri" charset="0"/>
              </a:endParaRPr>
            </a:p>
          </p:txBody>
        </p:sp>
      </p:grpSp>
      <p:pic>
        <p:nvPicPr>
          <p:cNvPr id="1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LHCLayo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1"/>
          <a:stretch>
            <a:fillRect/>
          </a:stretch>
        </p:blipFill>
        <p:spPr bwMode="auto">
          <a:xfrm>
            <a:off x="0" y="0"/>
            <a:ext cx="9167813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303213" y="50800"/>
            <a:ext cx="17285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sz="3600" b="1" dirty="0">
                <a:solidFill>
                  <a:srgbClr val="FF0000"/>
                </a:solidFill>
                <a:latin typeface="Calibri" charset="0"/>
              </a:rPr>
              <a:t>The LHC</a:t>
            </a:r>
            <a:endParaRPr lang="en-US" sz="3600" b="1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0" y="6237312"/>
            <a:ext cx="9144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 dirty="0">
                <a:solidFill>
                  <a:srgbClr val="FFFFB7"/>
                </a:solidFill>
                <a:latin typeface="Calibri" charset="0"/>
              </a:rPr>
              <a:t>27 km of perimeter,  100 – 150 m underground</a:t>
            </a:r>
          </a:p>
        </p:txBody>
      </p:sp>
      <p:pic>
        <p:nvPicPr>
          <p:cNvPr id="5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0" r="5327" b="21495"/>
          <a:stretch>
            <a:fillRect/>
          </a:stretch>
        </p:blipFill>
        <p:spPr bwMode="auto">
          <a:xfrm>
            <a:off x="0" y="476250"/>
            <a:ext cx="915035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2 CuadroTexto"/>
          <p:cNvSpPr txBox="1">
            <a:spLocks noChangeArrowheads="1"/>
          </p:cNvSpPr>
          <p:nvPr/>
        </p:nvSpPr>
        <p:spPr bwMode="auto">
          <a:xfrm>
            <a:off x="900113" y="-25400"/>
            <a:ext cx="7127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sz="3600" b="1" dirty="0">
                <a:solidFill>
                  <a:srgbClr val="FF0000"/>
                </a:solidFill>
              </a:rPr>
              <a:t>From the Linacs to the LHC</a:t>
            </a:r>
          </a:p>
        </p:txBody>
      </p:sp>
      <p:pic>
        <p:nvPicPr>
          <p:cNvPr id="4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 descr="Colli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7449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CollisionCM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717032"/>
            <a:ext cx="4760912" cy="30829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CollisionCMS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717032"/>
            <a:ext cx="4356100" cy="30765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39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2420888"/>
            <a:ext cx="8604448" cy="20313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s-CO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CMS </a:t>
            </a:r>
          </a:p>
          <a:p>
            <a:pPr algn="ctr">
              <a:defRPr/>
            </a:pPr>
            <a:r>
              <a:rPr lang="es-CO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Compact Muon Solenoid</a:t>
            </a:r>
          </a:p>
          <a:p>
            <a:pPr marL="742950" indent="-742950" algn="ctr">
              <a:buAutoNum type="alphaLcPeriod"/>
              <a:defRPr/>
            </a:pPr>
            <a:endParaRPr lang="es-CO" sz="36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138863"/>
            <a:ext cx="9144000" cy="719137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s-CO">
              <a:solidFill>
                <a:prstClr val="white"/>
              </a:solidFill>
            </a:endParaRPr>
          </a:p>
        </p:txBody>
      </p:sp>
      <p:grpSp>
        <p:nvGrpSpPr>
          <p:cNvPr id="14338" name="6 Grupo"/>
          <p:cNvGrpSpPr>
            <a:grpSpLocks/>
          </p:cNvGrpSpPr>
          <p:nvPr/>
        </p:nvGrpSpPr>
        <p:grpSpPr bwMode="auto">
          <a:xfrm>
            <a:off x="762000" y="2579688"/>
            <a:ext cx="7620000" cy="3352800"/>
            <a:chOff x="762000" y="1752600"/>
            <a:chExt cx="7620000" cy="3352800"/>
          </a:xfrm>
        </p:grpSpPr>
        <p:pic>
          <p:nvPicPr>
            <p:cNvPr id="14343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752600"/>
              <a:ext cx="7620000" cy="335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4" name="2 CuadroTexto"/>
            <p:cNvSpPr txBox="1">
              <a:spLocks noChangeArrowheads="1"/>
            </p:cNvSpPr>
            <p:nvPr/>
          </p:nvSpPr>
          <p:spPr bwMode="auto">
            <a:xfrm>
              <a:off x="971600" y="4464828"/>
              <a:ext cx="86409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CO" b="1" dirty="0">
                  <a:solidFill>
                    <a:srgbClr val="000000"/>
                  </a:solidFill>
                </a:rPr>
                <a:t>Atom</a:t>
              </a:r>
            </a:p>
          </p:txBody>
        </p:sp>
        <p:sp>
          <p:nvSpPr>
            <p:cNvPr id="14345" name="3 CuadroTexto"/>
            <p:cNvSpPr txBox="1">
              <a:spLocks noChangeArrowheads="1"/>
            </p:cNvSpPr>
            <p:nvPr/>
          </p:nvSpPr>
          <p:spPr bwMode="auto">
            <a:xfrm>
              <a:off x="3667125" y="3995737"/>
              <a:ext cx="112851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CO" sz="1800" b="1" dirty="0">
                  <a:solidFill>
                    <a:srgbClr val="000000"/>
                  </a:solidFill>
                </a:rPr>
                <a:t>  nucleus  </a:t>
              </a:r>
            </a:p>
          </p:txBody>
        </p:sp>
        <p:sp>
          <p:nvSpPr>
            <p:cNvPr id="14346" name="4 CuadroTexto"/>
            <p:cNvSpPr txBox="1">
              <a:spLocks noChangeArrowheads="1"/>
            </p:cNvSpPr>
            <p:nvPr/>
          </p:nvSpPr>
          <p:spPr bwMode="auto">
            <a:xfrm>
              <a:off x="5212767" y="2862262"/>
              <a:ext cx="1269579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s-CO" sz="1800" b="1" dirty="0">
                  <a:solidFill>
                    <a:srgbClr val="000000"/>
                  </a:solidFill>
                </a:rPr>
                <a:t>proton</a:t>
              </a:r>
            </a:p>
            <a:p>
              <a:pPr algn="ctr" eaLnBrk="1" hangingPunct="1"/>
              <a:r>
                <a:rPr lang="es-CO" sz="1800" b="1" dirty="0">
                  <a:solidFill>
                    <a:srgbClr val="000000"/>
                  </a:solidFill>
                </a:rPr>
                <a:t>  (neutron)  </a:t>
              </a:r>
            </a:p>
          </p:txBody>
        </p:sp>
        <p:sp>
          <p:nvSpPr>
            <p:cNvPr id="14347" name="5 CuadroTexto"/>
            <p:cNvSpPr txBox="1">
              <a:spLocks noChangeArrowheads="1"/>
            </p:cNvSpPr>
            <p:nvPr/>
          </p:nvSpPr>
          <p:spPr bwMode="auto">
            <a:xfrm>
              <a:off x="6122988" y="1828800"/>
              <a:ext cx="1154162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CO" sz="1800" b="1" dirty="0">
                  <a:solidFill>
                    <a:srgbClr val="000000"/>
                  </a:solidFill>
                </a:rPr>
                <a:t> electron   </a:t>
              </a:r>
            </a:p>
          </p:txBody>
        </p:sp>
      </p:grpSp>
      <p:sp>
        <p:nvSpPr>
          <p:cNvPr id="8" name="7 Rectángulo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14340" name="9 CuadroTexto"/>
          <p:cNvSpPr txBox="1">
            <a:spLocks noChangeArrowheads="1"/>
          </p:cNvSpPr>
          <p:nvPr/>
        </p:nvSpPr>
        <p:spPr bwMode="auto">
          <a:xfrm>
            <a:off x="119063" y="163513"/>
            <a:ext cx="8464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sz="3200" b="1" dirty="0">
                <a:solidFill>
                  <a:srgbClr val="000000"/>
                </a:solidFill>
              </a:rPr>
              <a:t>In 2400 years of history, since Democritus</a:t>
            </a:r>
          </a:p>
          <a:p>
            <a:pPr eaLnBrk="1" hangingPunct="1"/>
            <a:r>
              <a:rPr lang="es-CO" sz="2800" b="1" dirty="0">
                <a:solidFill>
                  <a:srgbClr val="000000"/>
                </a:solidFill>
              </a:rPr>
              <a:t>We have learned that …</a:t>
            </a:r>
          </a:p>
        </p:txBody>
      </p:sp>
      <p:sp>
        <p:nvSpPr>
          <p:cNvPr id="14341" name="10 CuadroTexto"/>
          <p:cNvSpPr txBox="1">
            <a:spLocks noChangeArrowheads="1"/>
          </p:cNvSpPr>
          <p:nvPr/>
        </p:nvSpPr>
        <p:spPr bwMode="auto">
          <a:xfrm>
            <a:off x="53876" y="1301750"/>
            <a:ext cx="89106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s-CO" sz="2000" b="1" dirty="0">
                <a:solidFill>
                  <a:srgbClr val="0043C8"/>
                </a:solidFill>
              </a:rPr>
              <a:t>Everything is made out of atoms, that have an internal structure, which we describe through Quantum Mechanics. These atoms are composed of </a:t>
            </a:r>
            <a:r>
              <a:rPr lang="es-CO" sz="2000" b="1" dirty="0">
                <a:solidFill>
                  <a:srgbClr val="FF0000"/>
                </a:solidFill>
              </a:rPr>
              <a:t>sub-atomic particles</a:t>
            </a:r>
            <a:r>
              <a:rPr lang="es-CO" sz="2000" b="1" dirty="0">
                <a:solidFill>
                  <a:srgbClr val="0043C8"/>
                </a:solidFill>
              </a:rPr>
              <a:t>….</a:t>
            </a:r>
          </a:p>
        </p:txBody>
      </p:sp>
      <p:sp>
        <p:nvSpPr>
          <p:cNvPr id="14342" name="11 CuadroTexto"/>
          <p:cNvSpPr txBox="1">
            <a:spLocks noChangeArrowheads="1"/>
          </p:cNvSpPr>
          <p:nvPr/>
        </p:nvSpPr>
        <p:spPr bwMode="auto">
          <a:xfrm>
            <a:off x="152400" y="6042025"/>
            <a:ext cx="85443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sz="2000" b="1" dirty="0">
                <a:solidFill>
                  <a:srgbClr val="000000"/>
                </a:solidFill>
              </a:rPr>
              <a:t>Electrons and quarks are fundamental particles: </a:t>
            </a:r>
            <a:r>
              <a:rPr lang="es-CO" sz="2000" b="1" dirty="0">
                <a:solidFill>
                  <a:srgbClr val="FF0000"/>
                </a:solidFill>
              </a:rPr>
              <a:t>Do not have known </a:t>
            </a:r>
          </a:p>
          <a:p>
            <a:pPr eaLnBrk="1" hangingPunct="1"/>
            <a:r>
              <a:rPr lang="es-CO" sz="2000" b="1" dirty="0">
                <a:solidFill>
                  <a:srgbClr val="FF0000"/>
                </a:solidFill>
              </a:rPr>
              <a:t>internal structure</a:t>
            </a:r>
            <a:r>
              <a:rPr lang="es-CO" sz="2000" b="1" dirty="0">
                <a:solidFill>
                  <a:srgbClr val="000000"/>
                </a:solidFill>
              </a:rPr>
              <a:t>!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Group 2"/>
          <p:cNvGrpSpPr>
            <a:grpSpLocks/>
          </p:cNvGrpSpPr>
          <p:nvPr/>
        </p:nvGrpSpPr>
        <p:grpSpPr bwMode="auto">
          <a:xfrm>
            <a:off x="144463" y="99839"/>
            <a:ext cx="9036051" cy="6713538"/>
            <a:chOff x="68" y="63"/>
            <a:chExt cx="5692" cy="4229"/>
          </a:xfrm>
        </p:grpSpPr>
        <p:pic>
          <p:nvPicPr>
            <p:cNvPr id="28675" name="Picture 3" descr="CMSn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8"/>
            <a:stretch>
              <a:fillRect/>
            </a:stretch>
          </p:blipFill>
          <p:spPr bwMode="auto">
            <a:xfrm>
              <a:off x="68" y="784"/>
              <a:ext cx="5465" cy="3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55" name="Text Box 4"/>
            <p:cNvSpPr txBox="1">
              <a:spLocks noChangeArrowheads="1"/>
            </p:cNvSpPr>
            <p:nvPr/>
          </p:nvSpPr>
          <p:spPr bwMode="auto">
            <a:xfrm>
              <a:off x="4150" y="890"/>
              <a:ext cx="1497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s-CO" sz="8800" b="1" spc="50" dirty="0">
                  <a:ln w="11430"/>
                  <a:solidFill>
                    <a:srgbClr val="FF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Calibri" charset="0"/>
                </a:rPr>
                <a:t>CMS</a:t>
              </a:r>
              <a:endParaRPr lang="es-ES" sz="88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charset="0"/>
              </a:endParaRPr>
            </a:p>
          </p:txBody>
        </p:sp>
        <p:sp>
          <p:nvSpPr>
            <p:cNvPr id="28677" name="Text Box 5"/>
            <p:cNvSpPr txBox="1">
              <a:spLocks noChangeArrowheads="1"/>
            </p:cNvSpPr>
            <p:nvPr/>
          </p:nvSpPr>
          <p:spPr bwMode="auto">
            <a:xfrm>
              <a:off x="113" y="63"/>
              <a:ext cx="5559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800" b="1" dirty="0">
                  <a:solidFill>
                    <a:srgbClr val="FF6600"/>
                  </a:solidFill>
                  <a:latin typeface="Calibri" charset="0"/>
                </a:rPr>
                <a:t>15 millions of detection units, each responding 40 million times per second.</a:t>
              </a:r>
            </a:p>
          </p:txBody>
        </p:sp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>
              <a:off x="113" y="708"/>
              <a:ext cx="564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200" b="1" dirty="0">
                  <a:solidFill>
                    <a:srgbClr val="0000FF"/>
                  </a:solidFill>
                  <a:latin typeface="Calibri" charset="0"/>
                </a:rPr>
                <a:t>Each second it stores the equivalent to 10 000 British encyclopedias</a:t>
              </a:r>
            </a:p>
          </p:txBody>
        </p:sp>
      </p:grpSp>
      <p:sp>
        <p:nvSpPr>
          <p:cNvPr id="28674" name="Text Box 6"/>
          <p:cNvSpPr txBox="1">
            <a:spLocks noChangeArrowheads="1"/>
          </p:cNvSpPr>
          <p:nvPr/>
        </p:nvSpPr>
        <p:spPr bwMode="auto">
          <a:xfrm>
            <a:off x="23813" y="5373688"/>
            <a:ext cx="36877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libri" charset="0"/>
              </a:rPr>
              <a:t>12 500 tons, </a:t>
            </a:r>
          </a:p>
          <a:p>
            <a:pPr eaLnBrk="1" hangingPunct="1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libri" charset="0"/>
              </a:rPr>
              <a:t>21.5 meters long, </a:t>
            </a:r>
          </a:p>
          <a:p>
            <a:pPr eaLnBrk="1" hangingPunct="1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libri" charset="0"/>
              </a:rPr>
              <a:t>15 meters diameter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CMSdet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52463"/>
            <a:ext cx="8720138" cy="616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 Box 4"/>
          <p:cNvSpPr txBox="1">
            <a:spLocks noChangeArrowheads="1"/>
          </p:cNvSpPr>
          <p:nvPr/>
        </p:nvSpPr>
        <p:spPr bwMode="auto">
          <a:xfrm>
            <a:off x="7020272" y="-315416"/>
            <a:ext cx="23764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CO" sz="80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charset="0"/>
              </a:rPr>
              <a:t>CMS</a:t>
            </a:r>
            <a:endParaRPr lang="es-ES" sz="80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CMS Coordinate System</a:t>
            </a:r>
          </a:p>
        </p:txBody>
      </p:sp>
      <p:pic>
        <p:nvPicPr>
          <p:cNvPr id="6" name="Marcador de contenido 5" descr="coordinates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22001" r="10791" b="9759"/>
          <a:stretch/>
        </p:blipFill>
        <p:spPr>
          <a:xfrm>
            <a:off x="579805" y="1780940"/>
            <a:ext cx="7523654" cy="4583505"/>
          </a:xfr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Andrés Flórez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4631B-118A-834D-B788-20795B348F66}" type="slidenum">
              <a:rPr lang="es-ES" smtClean="0"/>
              <a:pPr>
                <a:defRPr/>
              </a:pPr>
              <a:t>22</a:t>
            </a:fld>
            <a:endParaRPr lang="es-ES" dirty="0"/>
          </a:p>
        </p:txBody>
      </p:sp>
      <p:pic>
        <p:nvPicPr>
          <p:cNvPr id="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t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" t="13176" r="4997" b="18880"/>
          <a:stretch/>
        </p:blipFill>
        <p:spPr>
          <a:xfrm>
            <a:off x="0" y="3527297"/>
            <a:ext cx="5485551" cy="3142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3688" y="332656"/>
            <a:ext cx="5904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FF0000"/>
                </a:solidFill>
              </a:rPr>
              <a:t>Pseudorapidity</a:t>
            </a:r>
            <a:endParaRPr lang="en-US" sz="44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38812"/>
              </p:ext>
            </p:extLst>
          </p:nvPr>
        </p:nvGraphicFramePr>
        <p:xfrm>
          <a:off x="2915816" y="1412776"/>
          <a:ext cx="3309010" cy="1452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" name="Equation" r:id="rId4" imgW="1041400" imgH="457200" progId="Equation.3">
                  <p:embed/>
                </p:oleObj>
              </mc:Choice>
              <mc:Fallback>
                <p:oleObj name="Equation" r:id="rId4" imgW="1041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5816" y="1412776"/>
                        <a:ext cx="3309010" cy="1452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Pseudorapidity_plot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68960"/>
            <a:ext cx="3596914" cy="3403715"/>
          </a:xfrm>
          <a:prstGeom prst="rect">
            <a:avLst/>
          </a:prstGeom>
        </p:spPr>
      </p:pic>
      <p:pic>
        <p:nvPicPr>
          <p:cNvPr id="7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lfCM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4" t="18827" b="12583"/>
          <a:stretch/>
        </p:blipFill>
        <p:spPr>
          <a:xfrm>
            <a:off x="251520" y="1961456"/>
            <a:ext cx="8546564" cy="41764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3977680"/>
            <a:ext cx="9144000" cy="0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644008" y="809328"/>
            <a:ext cx="4032448" cy="3168352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11560" y="809328"/>
            <a:ext cx="4032448" cy="3168352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644008" y="620688"/>
            <a:ext cx="0" cy="3356992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644008" y="3473624"/>
            <a:ext cx="4499992" cy="504056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0" y="3545632"/>
            <a:ext cx="4644008" cy="432048"/>
          </a:xfrm>
          <a:prstGeom prst="line">
            <a:avLst/>
          </a:prstGeom>
          <a:ln w="381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496" y="407707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η</a:t>
            </a:r>
            <a:r>
              <a:rPr lang="en-US" sz="1600" b="1" dirty="0"/>
              <a:t> = 5.31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51" y="321297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η</a:t>
            </a:r>
            <a:r>
              <a:rPr lang="en-US" sz="1600" b="1" dirty="0"/>
              <a:t> = 3.0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568" y="54868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η</a:t>
            </a:r>
            <a:r>
              <a:rPr lang="en-US" sz="1600" b="1" dirty="0"/>
              <a:t> = 1.1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95936" y="47667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η</a:t>
            </a:r>
            <a:r>
              <a:rPr lang="en-US" sz="1600" b="1" dirty="0"/>
              <a:t> = 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54868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η</a:t>
            </a:r>
            <a:r>
              <a:rPr lang="en-US" sz="1600" b="1" dirty="0"/>
              <a:t> = -1.1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75848" y="306896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η</a:t>
            </a:r>
            <a:r>
              <a:rPr lang="en-US" sz="1600" b="1" dirty="0"/>
              <a:t> = -3.0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44408" y="4170566"/>
            <a:ext cx="111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η</a:t>
            </a:r>
            <a:r>
              <a:rPr lang="en-US" sz="1600" b="1" dirty="0"/>
              <a:t> = -5.31</a:t>
            </a:r>
          </a:p>
        </p:txBody>
      </p:sp>
    </p:spTree>
    <p:extLst>
      <p:ext uri="{BB962C8B-B14F-4D97-AF65-F5344CB8AC3E}">
        <p14:creationId xmlns:p14="http://schemas.microsoft.com/office/powerpoint/2010/main" val="427063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25</a:t>
            </a:fld>
            <a:endParaRPr lang="es-CO" dirty="0"/>
          </a:p>
        </p:txBody>
      </p:sp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4572000" y="25177"/>
            <a:ext cx="3670300" cy="1143000"/>
          </a:xfrm>
        </p:spPr>
        <p:txBody>
          <a:bodyPr/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Jets</a:t>
            </a:r>
          </a:p>
        </p:txBody>
      </p:sp>
      <p:pic>
        <p:nvPicPr>
          <p:cNvPr id="10" name="Marcador de contenido 9" descr="jets.pdf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r="35059" b="11897"/>
          <a:stretch/>
        </p:blipFill>
        <p:spPr>
          <a:xfrm>
            <a:off x="4067944" y="791179"/>
            <a:ext cx="4261172" cy="4870069"/>
          </a:xfrm>
        </p:spPr>
      </p:pic>
      <p:pic>
        <p:nvPicPr>
          <p:cNvPr id="9" name="Marcador de contenido 8" descr="jets_1.pn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5" b="-42"/>
          <a:stretch/>
        </p:blipFill>
        <p:spPr>
          <a:xfrm>
            <a:off x="323528" y="220935"/>
            <a:ext cx="3657600" cy="6448425"/>
          </a:xfrm>
        </p:spPr>
      </p:pic>
      <p:sp>
        <p:nvSpPr>
          <p:cNvPr id="11" name="CuadroTexto 10"/>
          <p:cNvSpPr txBox="1"/>
          <p:nvPr/>
        </p:nvSpPr>
        <p:spPr>
          <a:xfrm>
            <a:off x="4427984" y="5589240"/>
            <a:ext cx="4176464" cy="646331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66FF"/>
                </a:solidFill>
              </a:rPr>
              <a:t>Jet reconstruction</a:t>
            </a:r>
          </a:p>
        </p:txBody>
      </p:sp>
      <p:pic>
        <p:nvPicPr>
          <p:cNvPr id="1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3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2068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rgbClr val="FF0000"/>
                </a:solidFill>
              </a:rPr>
              <a:t>Particle Reconstruction Techiques</a:t>
            </a:r>
          </a:p>
        </p:txBody>
      </p:sp>
      <p:pic>
        <p:nvPicPr>
          <p:cNvPr id="3" name="Picture 2" descr="EcalIsoFig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9" y="2132856"/>
            <a:ext cx="4827477" cy="381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1" y="2132856"/>
            <a:ext cx="4047451" cy="3816424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26</a:t>
            </a:fld>
            <a:endParaRPr lang="es-CO"/>
          </a:p>
        </p:txBody>
      </p:sp>
      <p:pic>
        <p:nvPicPr>
          <p:cNvPr id="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creen Shot 2017-05-16 at 10.23.4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7"/>
          <a:stretch/>
        </p:blipFill>
        <p:spPr>
          <a:xfrm>
            <a:off x="1475656" y="2990977"/>
            <a:ext cx="6264696" cy="2310231"/>
          </a:xfrm>
          <a:prstGeom prst="rect">
            <a:avLst/>
          </a:prstGeom>
        </p:spPr>
      </p:pic>
      <p:pic>
        <p:nvPicPr>
          <p:cNvPr id="3" name="Imagen 2" descr="Screen Shot 2017-05-16 at 10.24.2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4"/>
          <a:stretch/>
        </p:blipFill>
        <p:spPr>
          <a:xfrm>
            <a:off x="2483768" y="5384238"/>
            <a:ext cx="4050804" cy="1141106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95536" y="332656"/>
            <a:ext cx="8208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Missing Transverse Momentum (Energy)</a:t>
            </a:r>
          </a:p>
        </p:txBody>
      </p:sp>
      <p:pic>
        <p:nvPicPr>
          <p:cNvPr id="5" name="Imagen 4" descr="Screen Shot 2017-05-16 at 10.23.4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1" b="70949"/>
          <a:stretch/>
        </p:blipFill>
        <p:spPr>
          <a:xfrm>
            <a:off x="1475656" y="1988840"/>
            <a:ext cx="6264696" cy="966402"/>
          </a:xfrm>
          <a:prstGeom prst="rect">
            <a:avLst/>
          </a:prstGeom>
        </p:spPr>
      </p:pic>
      <p:pic>
        <p:nvPicPr>
          <p:cNvPr id="6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89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28</a:t>
            </a:fld>
            <a:endParaRPr lang="es-CO"/>
          </a:p>
        </p:txBody>
      </p:sp>
      <p:pic>
        <p:nvPicPr>
          <p:cNvPr id="4" name="Imagen 3" descr="Screen Shot 2017-05-16 at 10.1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761598"/>
            <a:ext cx="6120680" cy="5691738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467544" y="404664"/>
            <a:ext cx="7848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>
                <a:solidFill>
                  <a:srgbClr val="C39B04"/>
                </a:solidFill>
              </a:rPr>
              <a:t>Luminosity</a:t>
            </a:r>
          </a:p>
        </p:txBody>
      </p:sp>
      <p:pic>
        <p:nvPicPr>
          <p:cNvPr id="6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04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MS_trackerT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3384551" cy="373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 descr="CMSinnertrackerbarr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3716338"/>
            <a:ext cx="32734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FPI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2898775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The%20ACCOS%20machine%2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r="31030"/>
          <a:stretch>
            <a:fillRect/>
          </a:stretch>
        </p:blipFill>
        <p:spPr bwMode="auto">
          <a:xfrm>
            <a:off x="6156325" y="-26988"/>
            <a:ext cx="3021013" cy="374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Calorimeter_HC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716338"/>
            <a:ext cx="2952750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 descr="CMS_muonDetecto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716338"/>
            <a:ext cx="2987675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Screen Shot 2017-03-12 at 6.39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3"/>
          <a:stretch/>
        </p:blipFill>
        <p:spPr>
          <a:xfrm>
            <a:off x="5638860" y="4151976"/>
            <a:ext cx="2329509" cy="1124807"/>
          </a:xfrm>
          <a:prstGeom prst="rect">
            <a:avLst/>
          </a:prstGeom>
        </p:spPr>
      </p:pic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1296536" y="274638"/>
            <a:ext cx="6513505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Classical mechanics  vs quantum field theory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idx="1"/>
          </p:nvPr>
        </p:nvSpPr>
        <p:spPr>
          <a:xfrm>
            <a:off x="457200" y="1442125"/>
            <a:ext cx="4040188" cy="639762"/>
          </a:xfrm>
        </p:spPr>
        <p:txBody>
          <a:bodyPr/>
          <a:lstStyle/>
          <a:p>
            <a:pPr algn="ctr"/>
            <a:r>
              <a:rPr lang="en-US" dirty="0"/>
              <a:t>Classical Mechanics</a:t>
            </a:r>
          </a:p>
        </p:txBody>
      </p:sp>
      <p:pic>
        <p:nvPicPr>
          <p:cNvPr id="16" name="Marcador de contenido 15" descr="Screen Shot 2017-03-12 at 6.33.25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" r="5710"/>
          <a:stretch/>
        </p:blipFill>
        <p:spPr>
          <a:xfrm>
            <a:off x="1558938" y="4189636"/>
            <a:ext cx="1395304" cy="1008619"/>
          </a:xfrm>
        </p:spPr>
      </p:pic>
      <p:sp>
        <p:nvSpPr>
          <p:cNvPr id="14" name="Marcador de texto 13"/>
          <p:cNvSpPr>
            <a:spLocks noGrp="1"/>
          </p:cNvSpPr>
          <p:nvPr>
            <p:ph type="body" sz="quarter" idx="3"/>
          </p:nvPr>
        </p:nvSpPr>
        <p:spPr>
          <a:xfrm>
            <a:off x="4645025" y="1442125"/>
            <a:ext cx="4041775" cy="639762"/>
          </a:xfrm>
        </p:spPr>
        <p:txBody>
          <a:bodyPr/>
          <a:lstStyle/>
          <a:p>
            <a:pPr algn="ctr"/>
            <a:r>
              <a:rPr lang="en-US" dirty="0"/>
              <a:t>Quantum Field Theory</a:t>
            </a:r>
          </a:p>
        </p:txBody>
      </p:sp>
      <p:pic>
        <p:nvPicPr>
          <p:cNvPr id="18" name="Marcador de contenido 17" descr="Screen Shot 2017-03-12 at 6.33.31 P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" r="527"/>
          <a:stretch/>
        </p:blipFill>
        <p:spPr>
          <a:xfrm>
            <a:off x="262291" y="3345717"/>
            <a:ext cx="4127656" cy="685693"/>
          </a:xfrm>
        </p:spPr>
      </p:pic>
      <p:pic>
        <p:nvPicPr>
          <p:cNvPr id="20" name="Imagen 19" descr="Screen Shot 2017-03-12 at 6.33.39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19"/>
          <a:stretch/>
        </p:blipFill>
        <p:spPr>
          <a:xfrm>
            <a:off x="883512" y="5301403"/>
            <a:ext cx="2691949" cy="1090652"/>
          </a:xfrm>
          <a:prstGeom prst="rect">
            <a:avLst/>
          </a:prstGeom>
        </p:spPr>
      </p:pic>
      <p:pic>
        <p:nvPicPr>
          <p:cNvPr id="25" name="Imagen 24" descr="Screen Shot 2017-03-12 at 6.46.1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48" y="3554064"/>
            <a:ext cx="1998194" cy="477346"/>
          </a:xfrm>
          <a:prstGeom prst="rect">
            <a:avLst/>
          </a:prstGeom>
        </p:spPr>
      </p:pic>
      <p:pic>
        <p:nvPicPr>
          <p:cNvPr id="26" name="Imagen 25" descr="Screen Shot 2017-03-12 at 6.46.3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38" y="2468226"/>
            <a:ext cx="1422400" cy="673100"/>
          </a:xfrm>
          <a:prstGeom prst="rect">
            <a:avLst/>
          </a:prstGeom>
        </p:spPr>
      </p:pic>
      <p:pic>
        <p:nvPicPr>
          <p:cNvPr id="27" name="Imagen 26" descr="Screen Shot 2017-03-12 at 6.47.5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15" y="2496942"/>
            <a:ext cx="3829125" cy="569622"/>
          </a:xfrm>
          <a:prstGeom prst="rect">
            <a:avLst/>
          </a:prstGeom>
        </p:spPr>
      </p:pic>
      <p:pic>
        <p:nvPicPr>
          <p:cNvPr id="28" name="Imagen 27" descr="Screen Shot 2017-03-12 at 6.48.43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59"/>
          <a:stretch/>
        </p:blipFill>
        <p:spPr>
          <a:xfrm>
            <a:off x="5263667" y="5342821"/>
            <a:ext cx="3253939" cy="1007816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124245" y="2112545"/>
            <a:ext cx="4403749" cy="4335001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/>
          <p:cNvSpPr/>
          <p:nvPr/>
        </p:nvSpPr>
        <p:spPr>
          <a:xfrm>
            <a:off x="4625174" y="2128043"/>
            <a:ext cx="4403749" cy="4335001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>
                <a:solidFill>
                  <a:srgbClr val="00B0F0"/>
                </a:solidFill>
              </a:rPr>
              <a:t>Andrés Flórez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4579-BB5C-094A-87E1-48022B0EDB4D}" type="slidenum">
              <a:rPr lang="es-ES" sz="1600" b="1" smtClean="0">
                <a:solidFill>
                  <a:srgbClr val="00B0F0"/>
                </a:solidFill>
              </a:rPr>
              <a:t>3</a:t>
            </a:fld>
            <a:endParaRPr lang="es-ES" sz="1600" b="1" dirty="0">
              <a:solidFill>
                <a:srgbClr val="00B0F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74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Andrés Flórez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4631B-118A-834D-B788-20795B348F66}" type="slidenum">
              <a:rPr lang="es-ES" smtClean="0"/>
              <a:pPr>
                <a:defRPr/>
              </a:pPr>
              <a:t>30</a:t>
            </a:fld>
            <a:endParaRPr lang="es-ES" dirty="0"/>
          </a:p>
        </p:txBody>
      </p:sp>
      <p:pic>
        <p:nvPicPr>
          <p:cNvPr id="6" name="Imagen 5" descr="Screen Shot 2016-09-25 at 10.17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33872"/>
            <a:ext cx="8172400" cy="4903440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1763688" y="332656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rgbClr val="FF0000"/>
                </a:solidFill>
              </a:rPr>
              <a:t>Pixel Detector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0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Andrés Flórez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4631B-118A-834D-B788-20795B348F66}" type="slidenum">
              <a:rPr lang="es-ES" smtClean="0"/>
              <a:pPr>
                <a:defRPr/>
              </a:pPr>
              <a:t>31</a:t>
            </a:fld>
            <a:endParaRPr lang="es-ES" dirty="0"/>
          </a:p>
        </p:txBody>
      </p:sp>
      <p:sp>
        <p:nvSpPr>
          <p:cNvPr id="7" name="TextBox 3"/>
          <p:cNvSpPr txBox="1"/>
          <p:nvPr/>
        </p:nvSpPr>
        <p:spPr>
          <a:xfrm>
            <a:off x="1763688" y="332656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rgbClr val="FF0000"/>
                </a:solidFill>
              </a:rPr>
              <a:t>Pixel Detector</a:t>
            </a:r>
          </a:p>
        </p:txBody>
      </p:sp>
      <p:pic>
        <p:nvPicPr>
          <p:cNvPr id="2" name="Imagen 1" descr="Screen Shot 2016-09-25 at 10.1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668964" cy="5247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81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32</a:t>
            </a:fld>
            <a:endParaRPr lang="es-C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6" y="1200750"/>
            <a:ext cx="7433660" cy="5055716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1187624" y="332655"/>
            <a:ext cx="669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>
                <a:solidFill>
                  <a:srgbClr val="FF0000"/>
                </a:solidFill>
              </a:rPr>
              <a:t>Solenoide Superconductor</a:t>
            </a:r>
            <a:endParaRPr lang="es-CO" sz="40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76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2"/>
          <p:cNvGrpSpPr>
            <a:grpSpLocks/>
          </p:cNvGrpSpPr>
          <p:nvPr/>
        </p:nvGrpSpPr>
        <p:grpSpPr bwMode="auto">
          <a:xfrm>
            <a:off x="0" y="188913"/>
            <a:ext cx="9144000" cy="6624637"/>
            <a:chOff x="0" y="119"/>
            <a:chExt cx="5760" cy="4173"/>
          </a:xfrm>
        </p:grpSpPr>
        <p:pic>
          <p:nvPicPr>
            <p:cNvPr id="31747" name="Picture 3" descr="magfield-new-xz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78" t="21053" r="17126" b="18027"/>
            <a:stretch>
              <a:fillRect/>
            </a:stretch>
          </p:blipFill>
          <p:spPr bwMode="auto">
            <a:xfrm>
              <a:off x="0" y="119"/>
              <a:ext cx="5760" cy="3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48" name="Text Box 4"/>
            <p:cNvSpPr txBox="1">
              <a:spLocks noChangeArrowheads="1"/>
            </p:cNvSpPr>
            <p:nvPr/>
          </p:nvSpPr>
          <p:spPr bwMode="auto">
            <a:xfrm>
              <a:off x="1156" y="3927"/>
              <a:ext cx="341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CO" sz="3200" b="1">
                  <a:solidFill>
                    <a:srgbClr val="FFFF00"/>
                  </a:solidFill>
                </a:rPr>
                <a:t>Campo magnético del CMS</a:t>
              </a:r>
              <a:endParaRPr lang="es-ES" sz="3200" b="1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Andrés Flórez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4631B-118A-834D-B788-20795B348F66}" type="slidenum">
              <a:rPr lang="es-ES" smtClean="0"/>
              <a:pPr>
                <a:defRPr/>
              </a:pPr>
              <a:t>34</a:t>
            </a:fld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7" y="1916832"/>
            <a:ext cx="8915399" cy="3310364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121097" y="404664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Characteristics of the Solenoid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2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 descr="CMS_detectors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3161"/>
            <a:ext cx="9144000" cy="47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35</a:t>
            </a:fld>
            <a:endParaRPr lang="es-C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795" name="Object 2"/>
          <p:cNvGraphicFramePr>
            <a:graphicFrameLocks noChangeAspect="1"/>
          </p:cNvGraphicFramePr>
          <p:nvPr/>
        </p:nvGraphicFramePr>
        <p:xfrm>
          <a:off x="5003800" y="490538"/>
          <a:ext cx="30972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5" name="Equation" r:id="rId5" imgW="558800" imgH="190500" progId="Equation.3">
                  <p:embed/>
                </p:oleObj>
              </mc:Choice>
              <mc:Fallback>
                <p:oleObj name="Equation" r:id="rId5" imgW="558800" imgH="190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90538"/>
                        <a:ext cx="3097213" cy="4699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HIG-13-002 Event 1: Event recorded with the CMS detector in 2012 at a proton-proton centre-of-mass energy of 8&amp;amp;nbsp;TeV. The event shows characteristics expected from the decay of the SM Higgs boson to a pair of Z bosons, one of which subsequently decays to a pair of electrons (green lines and green towers) and the other Z decays to a pair of muons (red lines). The event could also be due to known Standard Model background processe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842" name="Object 4"/>
          <p:cNvGraphicFramePr>
            <a:graphicFrameLocks noChangeAspect="1"/>
          </p:cNvGraphicFramePr>
          <p:nvPr/>
        </p:nvGraphicFramePr>
        <p:xfrm>
          <a:off x="1042988" y="5949950"/>
          <a:ext cx="682148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1" name="Equation" r:id="rId5" imgW="1803400" imgH="228600" progId="Equation.3">
                  <p:embed/>
                </p:oleObj>
              </mc:Choice>
              <mc:Fallback>
                <p:oleObj name="Equation" r:id="rId5" imgW="18034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949950"/>
                        <a:ext cx="6821487" cy="6794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tlasd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228600"/>
            <a:ext cx="9107488" cy="63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31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D_perspective_lay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" y="762636"/>
            <a:ext cx="7950360" cy="609536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5536" y="26064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rgbClr val="FF0000"/>
                </a:solidFill>
              </a:rPr>
              <a:t>Tracker</a:t>
            </a:r>
            <a:r>
              <a:rPr lang="es-ES" sz="3600" b="1" dirty="0">
                <a:solidFill>
                  <a:srgbClr val="FF0000"/>
                </a:solidFill>
              </a:rPr>
              <a:t> </a:t>
            </a:r>
            <a:r>
              <a:rPr lang="es-ES" sz="3600" b="1" dirty="0" err="1">
                <a:solidFill>
                  <a:srgbClr val="FF0000"/>
                </a:solidFill>
              </a:rPr>
              <a:t>System</a:t>
            </a: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739047" y="115811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00FF"/>
                </a:solidFill>
              </a:rPr>
              <a:t>Tubes</a:t>
            </a:r>
            <a:r>
              <a:rPr lang="es-ES" b="1" dirty="0">
                <a:solidFill>
                  <a:srgbClr val="0000FF"/>
                </a:solidFill>
              </a:rPr>
              <a:t>: 4 mm, </a:t>
            </a:r>
            <a:r>
              <a:rPr lang="es-ES" b="1" dirty="0" err="1">
                <a:solidFill>
                  <a:srgbClr val="0000FF"/>
                </a:solidFill>
              </a:rPr>
              <a:t>wire</a:t>
            </a:r>
            <a:r>
              <a:rPr lang="es-ES" b="1" dirty="0">
                <a:solidFill>
                  <a:srgbClr val="0000FF"/>
                </a:solidFill>
              </a:rPr>
              <a:t>: 31 </a:t>
            </a:r>
            <a:r>
              <a:rPr lang="es-ES" b="1" dirty="0" err="1">
                <a:solidFill>
                  <a:srgbClr val="0000FF"/>
                </a:solidFill>
              </a:rPr>
              <a:t>μm</a:t>
            </a:r>
            <a:r>
              <a:rPr lang="es-ES" b="1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012160" y="170080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00FF"/>
                </a:solidFill>
              </a:rPr>
              <a:t>52544 </a:t>
            </a:r>
            <a:r>
              <a:rPr lang="es-ES" b="1" dirty="0" err="1">
                <a:solidFill>
                  <a:srgbClr val="0000FF"/>
                </a:solidFill>
              </a:rPr>
              <a:t>tubes</a:t>
            </a:r>
            <a:endParaRPr lang="es-ES" b="1" dirty="0">
              <a:solidFill>
                <a:srgbClr val="0000FF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444208" y="227687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00FF"/>
                </a:solidFill>
              </a:rPr>
              <a:t>Xenon</a:t>
            </a:r>
            <a:endParaRPr lang="es-ES" b="1" dirty="0">
              <a:solidFill>
                <a:srgbClr val="000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"/>
          <p:cNvSpPr txBox="1">
            <a:spLocks noChangeArrowheads="1"/>
          </p:cNvSpPr>
          <p:nvPr/>
        </p:nvSpPr>
        <p:spPr bwMode="auto">
          <a:xfrm>
            <a:off x="1282825" y="44624"/>
            <a:ext cx="23904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sz="3600" b="1" dirty="0">
                <a:solidFill>
                  <a:srgbClr val="FFFF00"/>
                </a:solidFill>
                <a:latin typeface="Calibri" charset="0"/>
              </a:rPr>
              <a:t>Generation</a:t>
            </a:r>
          </a:p>
          <a:p>
            <a:pPr eaLnBrk="1" hangingPunct="1"/>
            <a:r>
              <a:rPr lang="es-CO" sz="3600" b="1" dirty="0">
                <a:solidFill>
                  <a:srgbClr val="FFFF00"/>
                </a:solidFill>
                <a:latin typeface="Calibri" charset="0"/>
              </a:rPr>
              <a:t>1</a:t>
            </a:r>
            <a:r>
              <a:rPr lang="es-CO" sz="3600" b="1" baseline="30000" dirty="0">
                <a:solidFill>
                  <a:srgbClr val="FFFF00"/>
                </a:solidFill>
                <a:latin typeface="Calibri" charset="0"/>
              </a:rPr>
              <a:t>st</a:t>
            </a:r>
            <a:r>
              <a:rPr lang="es-CO" sz="3600" b="1" dirty="0">
                <a:solidFill>
                  <a:srgbClr val="FFFF00"/>
                </a:solidFill>
                <a:latin typeface="Calibri" charset="0"/>
              </a:rPr>
              <a:t>   2</a:t>
            </a:r>
            <a:r>
              <a:rPr lang="es-CO" sz="3600" b="1" baseline="30000" dirty="0">
                <a:solidFill>
                  <a:srgbClr val="FFFF00"/>
                </a:solidFill>
              </a:rPr>
              <a:t>st</a:t>
            </a:r>
            <a:r>
              <a:rPr lang="es-CO" sz="3600" b="1" dirty="0">
                <a:solidFill>
                  <a:srgbClr val="FFFF00"/>
                </a:solidFill>
                <a:latin typeface="Calibri" charset="0"/>
              </a:rPr>
              <a:t>	   3</a:t>
            </a:r>
            <a:r>
              <a:rPr lang="es-CO" sz="3600" b="1" baseline="30000" dirty="0">
                <a:solidFill>
                  <a:srgbClr val="FFFF00"/>
                </a:solidFill>
              </a:rPr>
              <a:t>st</a:t>
            </a:r>
            <a:endParaRPr lang="en-US" sz="3600" b="1" dirty="0">
              <a:solidFill>
                <a:srgbClr val="FFFF00"/>
              </a:solidFill>
              <a:latin typeface="Calibri" charset="0"/>
            </a:endParaRPr>
          </a:p>
        </p:txBody>
      </p:sp>
      <p:pic>
        <p:nvPicPr>
          <p:cNvPr id="15363" name="Picture 4" descr="FN0266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5299" r="55583" b="58707"/>
          <a:stretch>
            <a:fillRect/>
          </a:stretch>
        </p:blipFill>
        <p:spPr bwMode="auto">
          <a:xfrm>
            <a:off x="895350" y="1152525"/>
            <a:ext cx="2952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4" name="Group 6"/>
          <p:cNvGrpSpPr>
            <a:grpSpLocks/>
          </p:cNvGrpSpPr>
          <p:nvPr/>
        </p:nvGrpSpPr>
        <p:grpSpPr bwMode="auto">
          <a:xfrm>
            <a:off x="352425" y="2133600"/>
            <a:ext cx="3498850" cy="4319588"/>
            <a:chOff x="222" y="1344"/>
            <a:chExt cx="2204" cy="2721"/>
          </a:xfrm>
        </p:grpSpPr>
        <p:grpSp>
          <p:nvGrpSpPr>
            <p:cNvPr id="15375" name="Group 7"/>
            <p:cNvGrpSpPr>
              <a:grpSpLocks/>
            </p:cNvGrpSpPr>
            <p:nvPr/>
          </p:nvGrpSpPr>
          <p:grpSpPr bwMode="auto">
            <a:xfrm>
              <a:off x="611" y="2449"/>
              <a:ext cx="1815" cy="1616"/>
              <a:chOff x="756" y="2704"/>
              <a:chExt cx="1815" cy="1616"/>
            </a:xfrm>
          </p:grpSpPr>
          <p:sp>
            <p:nvSpPr>
              <p:cNvPr id="15379" name="Text Box 8"/>
              <p:cNvSpPr txBox="1">
                <a:spLocks noChangeArrowheads="1"/>
              </p:cNvSpPr>
              <p:nvPr/>
            </p:nvSpPr>
            <p:spPr bwMode="auto">
              <a:xfrm>
                <a:off x="902" y="3916"/>
                <a:ext cx="1633" cy="4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CO" sz="3600" b="1">
                    <a:solidFill>
                      <a:srgbClr val="FFFFFF"/>
                    </a:solidFill>
                  </a:rPr>
                  <a:t>Leptones</a:t>
                </a:r>
                <a:endParaRPr lang="en-US" sz="36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5380" name="Picture 9" descr="FN0266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4" t="55066" r="55583" b="16339"/>
              <a:stretch>
                <a:fillRect/>
              </a:stretch>
            </p:blipFill>
            <p:spPr bwMode="auto">
              <a:xfrm>
                <a:off x="756" y="2704"/>
                <a:ext cx="1815" cy="1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376" name="Text Box 10"/>
            <p:cNvSpPr txBox="1">
              <a:spLocks noChangeArrowheads="1"/>
            </p:cNvSpPr>
            <p:nvPr/>
          </p:nvSpPr>
          <p:spPr bwMode="auto">
            <a:xfrm>
              <a:off x="222" y="1497"/>
              <a:ext cx="409" cy="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s-CO" sz="2000" b="1" dirty="0">
                  <a:solidFill>
                    <a:srgbClr val="FFFFFF"/>
                  </a:solidFill>
                </a:rPr>
                <a:t>F</a:t>
              </a:r>
              <a:br>
                <a:rPr lang="es-CO" sz="2000" b="1" dirty="0">
                  <a:solidFill>
                    <a:srgbClr val="FFFFFF"/>
                  </a:solidFill>
                </a:rPr>
              </a:br>
              <a:r>
                <a:rPr lang="es-CO" sz="2000" b="1" dirty="0">
                  <a:solidFill>
                    <a:srgbClr val="FFFFFF"/>
                  </a:solidFill>
                </a:rPr>
                <a:t>E</a:t>
              </a:r>
              <a:br>
                <a:rPr lang="es-CO" sz="2000" b="1" dirty="0">
                  <a:solidFill>
                    <a:srgbClr val="FFFFFF"/>
                  </a:solidFill>
                </a:rPr>
              </a:br>
              <a:r>
                <a:rPr lang="es-CO" sz="2000" b="1" dirty="0">
                  <a:solidFill>
                    <a:srgbClr val="FFFFFF"/>
                  </a:solidFill>
                </a:rPr>
                <a:t>R</a:t>
              </a:r>
              <a:br>
                <a:rPr lang="es-CO" sz="2000" b="1" dirty="0">
                  <a:solidFill>
                    <a:srgbClr val="FFFFFF"/>
                  </a:solidFill>
                </a:rPr>
              </a:br>
              <a:r>
                <a:rPr lang="es-CO" sz="2000" b="1" dirty="0">
                  <a:solidFill>
                    <a:srgbClr val="FFFFFF"/>
                  </a:solidFill>
                </a:rPr>
                <a:t>M</a:t>
              </a:r>
              <a:br>
                <a:rPr lang="es-CO" sz="2000" b="1" dirty="0">
                  <a:solidFill>
                    <a:srgbClr val="FFFFFF"/>
                  </a:solidFill>
                </a:rPr>
              </a:br>
              <a:r>
                <a:rPr lang="es-CO" sz="2000" b="1" dirty="0">
                  <a:solidFill>
                    <a:srgbClr val="FFFFFF"/>
                  </a:solidFill>
                </a:rPr>
                <a:t>I</a:t>
              </a:r>
              <a:br>
                <a:rPr lang="es-CO" sz="2000" b="1" dirty="0">
                  <a:solidFill>
                    <a:srgbClr val="FFFFFF"/>
                  </a:solidFill>
                </a:rPr>
              </a:br>
              <a:r>
                <a:rPr lang="es-CO" sz="2000" b="1" dirty="0">
                  <a:solidFill>
                    <a:srgbClr val="FFFFFF"/>
                  </a:solidFill>
                </a:rPr>
                <a:t>O</a:t>
              </a:r>
              <a:br>
                <a:rPr lang="es-CO" sz="2000" b="1" dirty="0">
                  <a:solidFill>
                    <a:srgbClr val="FFFFFF"/>
                  </a:solidFill>
                </a:rPr>
              </a:br>
              <a:r>
                <a:rPr lang="es-CO" sz="2000" b="1" dirty="0">
                  <a:solidFill>
                    <a:srgbClr val="FFFFFF"/>
                  </a:solidFill>
                </a:rPr>
                <a:t>N</a:t>
              </a:r>
              <a:br>
                <a:rPr lang="es-CO" sz="2000" b="1" dirty="0">
                  <a:solidFill>
                    <a:srgbClr val="FFFFFF"/>
                  </a:solidFill>
                </a:rPr>
              </a:br>
              <a:r>
                <a:rPr lang="es-CO" sz="2000" b="1" dirty="0">
                  <a:solidFill>
                    <a:srgbClr val="FFFFFF"/>
                  </a:solidFill>
                </a:rPr>
                <a:t>S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15377" name="Line 11"/>
            <p:cNvSpPr>
              <a:spLocks noChangeShapeType="1"/>
            </p:cNvSpPr>
            <p:nvPr/>
          </p:nvSpPr>
          <p:spPr bwMode="auto">
            <a:xfrm>
              <a:off x="2426" y="1344"/>
              <a:ext cx="0" cy="204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78" name="Line 12"/>
            <p:cNvSpPr>
              <a:spLocks noChangeShapeType="1"/>
            </p:cNvSpPr>
            <p:nvPr/>
          </p:nvSpPr>
          <p:spPr bwMode="auto">
            <a:xfrm>
              <a:off x="1156" y="2450"/>
              <a:ext cx="127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15365" name="Object 2"/>
          <p:cNvGraphicFramePr>
            <a:graphicFrameLocks noChangeAspect="1"/>
          </p:cNvGraphicFramePr>
          <p:nvPr/>
        </p:nvGraphicFramePr>
        <p:xfrm>
          <a:off x="4413250" y="3314700"/>
          <a:ext cx="317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" name="Equation" r:id="rId6" imgW="272955" imgH="272955" progId="Equation.DSMT4">
                  <p:embed/>
                </p:oleObj>
              </mc:Choice>
              <mc:Fallback>
                <p:oleObj name="Equation" r:id="rId6" imgW="272955" imgH="27295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3314700"/>
                        <a:ext cx="3175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3"/>
          <p:cNvSpPr txBox="1">
            <a:spLocks noChangeArrowheads="1"/>
          </p:cNvSpPr>
          <p:nvPr/>
        </p:nvSpPr>
        <p:spPr bwMode="auto">
          <a:xfrm>
            <a:off x="4419947" y="320170"/>
            <a:ext cx="452596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4400" b="1" dirty="0">
                <a:solidFill>
                  <a:srgbClr val="FFFFFF"/>
                </a:solidFill>
                <a:latin typeface="Calibri" charset="0"/>
              </a:rPr>
              <a:t>Basic constituents of baryonic matter</a:t>
            </a:r>
          </a:p>
        </p:txBody>
      </p:sp>
      <p:sp>
        <p:nvSpPr>
          <p:cNvPr id="15367" name="17 CuadroTexto"/>
          <p:cNvSpPr txBox="1">
            <a:spLocks noChangeArrowheads="1"/>
          </p:cNvSpPr>
          <p:nvPr/>
        </p:nvSpPr>
        <p:spPr bwMode="auto">
          <a:xfrm>
            <a:off x="4005263" y="2376488"/>
            <a:ext cx="1774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sz="3600" b="1" dirty="0">
                <a:solidFill>
                  <a:srgbClr val="FFFFFF"/>
                </a:solidFill>
              </a:rPr>
              <a:t>Quarks</a:t>
            </a:r>
          </a:p>
        </p:txBody>
      </p:sp>
      <p:sp>
        <p:nvSpPr>
          <p:cNvPr id="15368" name="18 CuadroTexto"/>
          <p:cNvSpPr txBox="1">
            <a:spLocks noChangeArrowheads="1"/>
          </p:cNvSpPr>
          <p:nvPr/>
        </p:nvSpPr>
        <p:spPr bwMode="auto">
          <a:xfrm>
            <a:off x="4005263" y="4359275"/>
            <a:ext cx="19800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sz="3600" b="1" dirty="0">
                <a:solidFill>
                  <a:srgbClr val="FFFFFF"/>
                </a:solidFill>
              </a:rPr>
              <a:t>Leptons</a:t>
            </a:r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1098550" y="1217613"/>
            <a:ext cx="2058988" cy="5127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>
              <a:defRPr/>
            </a:pPr>
            <a:endParaRPr lang="es-CO">
              <a:solidFill>
                <a:prstClr val="white"/>
              </a:solidFill>
              <a:latin typeface="Calibri"/>
              <a:ea typeface="Arial" charset="0"/>
              <a:cs typeface="Arial" charset="0"/>
            </a:endParaRPr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auto">
          <a:xfrm>
            <a:off x="1250950" y="5940425"/>
            <a:ext cx="2058988" cy="51276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>
              <a:defRPr/>
            </a:pPr>
            <a:endParaRPr lang="es-CO">
              <a:solidFill>
                <a:prstClr val="white"/>
              </a:solidFill>
              <a:latin typeface="Calibri"/>
              <a:ea typeface="Arial" charset="0"/>
              <a:cs typeface="Arial" charset="0"/>
            </a:endParaRPr>
          </a:p>
        </p:txBody>
      </p:sp>
      <p:cxnSp>
        <p:nvCxnSpPr>
          <p:cNvPr id="16" name="15 Conector recto"/>
          <p:cNvCxnSpPr>
            <a:cxnSpLocks noChangeShapeType="1"/>
          </p:cNvCxnSpPr>
          <p:nvPr/>
        </p:nvCxnSpPr>
        <p:spPr bwMode="auto">
          <a:xfrm>
            <a:off x="1944688" y="784225"/>
            <a:ext cx="0" cy="5856288"/>
          </a:xfrm>
          <a:prstGeom prst="line">
            <a:avLst/>
          </a:prstGeom>
          <a:noFill/>
          <a:ln w="44450">
            <a:solidFill>
              <a:srgbClr val="FFFF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7" name="16 Conector recto"/>
          <p:cNvCxnSpPr>
            <a:cxnSpLocks noChangeShapeType="1"/>
          </p:cNvCxnSpPr>
          <p:nvPr/>
        </p:nvCxnSpPr>
        <p:spPr bwMode="auto">
          <a:xfrm>
            <a:off x="2830513" y="781050"/>
            <a:ext cx="0" cy="5856288"/>
          </a:xfrm>
          <a:prstGeom prst="line">
            <a:avLst/>
          </a:prstGeom>
          <a:noFill/>
          <a:ln w="44450">
            <a:solidFill>
              <a:srgbClr val="FFFF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5373" name="21 CuadroTexto"/>
          <p:cNvSpPr txBox="1">
            <a:spLocks noChangeArrowheads="1"/>
          </p:cNvSpPr>
          <p:nvPr/>
        </p:nvSpPr>
        <p:spPr bwMode="auto">
          <a:xfrm>
            <a:off x="4005263" y="3113088"/>
            <a:ext cx="495922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sz="2000" dirty="0">
                <a:solidFill>
                  <a:srgbClr val="FFFF00"/>
                </a:solidFill>
              </a:rPr>
              <a:t>The only difference among </a:t>
            </a:r>
          </a:p>
          <a:p>
            <a:pPr algn="ctr" eaLnBrk="1" hangingPunct="1"/>
            <a:r>
              <a:rPr lang="es-CO" sz="2000" dirty="0">
                <a:solidFill>
                  <a:srgbClr val="FFFF00"/>
                </a:solidFill>
              </a:rPr>
              <a:t>Generations is the mass of the particles, being the first generation the lighest and the third the heaviest. </a:t>
            </a:r>
          </a:p>
        </p:txBody>
      </p:sp>
      <p:sp>
        <p:nvSpPr>
          <p:cNvPr id="15374" name="22 CuadroTexto"/>
          <p:cNvSpPr txBox="1">
            <a:spLocks noChangeArrowheads="1"/>
          </p:cNvSpPr>
          <p:nvPr/>
        </p:nvSpPr>
        <p:spPr bwMode="auto">
          <a:xfrm>
            <a:off x="4211961" y="5283473"/>
            <a:ext cx="47525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sz="2000" dirty="0">
                <a:solidFill>
                  <a:srgbClr val="00FFFF"/>
                </a:solidFill>
              </a:rPr>
              <a:t>So far there are only three generation of particles</a:t>
            </a:r>
            <a:endParaRPr lang="es-CO" dirty="0">
              <a:solidFill>
                <a:srgbClr val="FFFF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0" y="277696"/>
            <a:ext cx="998001" cy="118651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6" grpId="0"/>
      <p:bldP spid="15367" grpId="0"/>
      <p:bldP spid="15368" grpId="0"/>
      <p:bldP spid="15373" grpId="0"/>
      <p:bldP spid="1537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creen Shot 2016-09-25 at 9.5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8640960" cy="51887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95536" y="26064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Tracker System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23528" y="3068960"/>
            <a:ext cx="4032448" cy="4320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3528" y="5157192"/>
            <a:ext cx="4032448" cy="43204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creen Shot 2016-09-25 at 6.3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29084"/>
            <a:ext cx="8978900" cy="59563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2178" y="218805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Electromagnetic Calorimeter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95536" y="26064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Hadronic Calorimeter</a:t>
            </a:r>
          </a:p>
        </p:txBody>
      </p:sp>
      <p:pic>
        <p:nvPicPr>
          <p:cNvPr id="5" name="Imagen 4" descr="calorimeter_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5" y="838349"/>
            <a:ext cx="8945459" cy="6019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8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43</a:t>
            </a:fld>
            <a:endParaRPr lang="es-CO"/>
          </a:p>
        </p:txBody>
      </p:sp>
      <p:pic>
        <p:nvPicPr>
          <p:cNvPr id="7" name="Imagen 6" descr="Screen Shot 2016-09-25 at 10.4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60717"/>
            <a:ext cx="7380312" cy="539261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95536" y="26064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Muon System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08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44</a:t>
            </a:fld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395536" y="26064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Muon System</a:t>
            </a:r>
          </a:p>
        </p:txBody>
      </p:sp>
      <p:pic>
        <p:nvPicPr>
          <p:cNvPr id="2" name="Imagen 1" descr="Screen Shot 2016-09-25 at 10.45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38" y="926485"/>
            <a:ext cx="5534124" cy="5410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7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TLAS_Toroi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085428"/>
            <a:ext cx="8128000" cy="52959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51520" y="26064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FF0000"/>
                </a:solidFill>
              </a:rPr>
              <a:t>ATLAS </a:t>
            </a:r>
            <a:r>
              <a:rPr lang="es-ES" sz="3600" b="1" dirty="0" err="1">
                <a:solidFill>
                  <a:srgbClr val="FF0000"/>
                </a:solidFill>
              </a:rPr>
              <a:t>Toroids</a:t>
            </a: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45</a:t>
            </a:fld>
            <a:endParaRPr lang="es-C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2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>
                <a:solidFill>
                  <a:srgbClr val="0000FF"/>
                </a:solidFill>
              </a:rPr>
              <a:t>Lets</a:t>
            </a:r>
            <a:r>
              <a:rPr lang="es-ES" b="1" dirty="0">
                <a:solidFill>
                  <a:srgbClr val="0000FF"/>
                </a:solidFill>
              </a:rPr>
              <a:t> compare…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467544" y="1968240"/>
            <a:ext cx="3875856" cy="4773128"/>
          </a:xfrm>
          <a:ln w="57150" cmpd="sng">
            <a:solidFill>
              <a:srgbClr val="008000"/>
            </a:solidFill>
          </a:ln>
        </p:spPr>
        <p:txBody>
          <a:bodyPr/>
          <a:lstStyle/>
          <a:p>
            <a:r>
              <a:rPr lang="en-US" dirty="0"/>
              <a:t>Tracker system: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Silicon Pixels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Silicon Strips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Solenoid (3.8 T)</a:t>
            </a:r>
          </a:p>
          <a:p>
            <a:r>
              <a:rPr lang="en-US" dirty="0"/>
              <a:t>Electromagnetic calorimeter:</a:t>
            </a:r>
          </a:p>
          <a:p>
            <a:pPr lvl="1"/>
            <a:r>
              <a:rPr lang="en-US" dirty="0"/>
              <a:t>Lead tungstate crystals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Hadronic calorimeter: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Brass</a:t>
            </a:r>
          </a:p>
          <a:p>
            <a:r>
              <a:rPr lang="en-US" b="1" dirty="0">
                <a:solidFill>
                  <a:srgbClr val="FF6600"/>
                </a:solidFill>
              </a:rPr>
              <a:t>Muon system: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DTs RPCs, CST</a:t>
            </a:r>
          </a:p>
          <a:p>
            <a:endParaRPr lang="es-ES" dirty="0"/>
          </a:p>
          <a:p>
            <a:pPr lvl="1"/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14"/>
          </p:nvPr>
        </p:nvSpPr>
        <p:spPr>
          <a:xfrm>
            <a:off x="4716016" y="1968240"/>
            <a:ext cx="4030216" cy="4701120"/>
          </a:xfrm>
          <a:ln w="57150" cmpd="sng">
            <a:solidFill>
              <a:srgbClr val="008000"/>
            </a:solidFill>
          </a:ln>
        </p:spPr>
        <p:txBody>
          <a:bodyPr/>
          <a:lstStyle/>
          <a:p>
            <a:r>
              <a:rPr lang="en-US" dirty="0"/>
              <a:t>Tracker system 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Silicon Pixels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Liquid Argon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TRT</a:t>
            </a:r>
          </a:p>
          <a:p>
            <a:r>
              <a:rPr lang="en-US" dirty="0">
                <a:solidFill>
                  <a:srgbClr val="0000FF"/>
                </a:solidFill>
              </a:rPr>
              <a:t>Solenoid (2.0 T)</a:t>
            </a:r>
          </a:p>
          <a:p>
            <a:r>
              <a:rPr lang="en-US" dirty="0"/>
              <a:t>Electromagnetic calorimeter: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Liquid Argon</a:t>
            </a:r>
          </a:p>
          <a:p>
            <a:r>
              <a:rPr lang="en-US" dirty="0"/>
              <a:t>Hadronic calorimeter: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Steal</a:t>
            </a:r>
          </a:p>
          <a:p>
            <a:r>
              <a:rPr lang="en-US" b="1" dirty="0">
                <a:solidFill>
                  <a:srgbClr val="FF6600"/>
                </a:solidFill>
              </a:rPr>
              <a:t>Muon system: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MDTs, RPCs, CST,  TGC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Toroids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59632" y="1393612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CMS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652120" y="141277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ATLAS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BD3370B-E4AC-5D47-BB1E-A500564547B8}" type="slidenum">
              <a:rPr lang="es-CO" smtClean="0"/>
              <a:pPr>
                <a:defRPr/>
              </a:pPr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899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89" name="Group 7"/>
          <p:cNvGrpSpPr>
            <a:grpSpLocks/>
          </p:cNvGrpSpPr>
          <p:nvPr/>
        </p:nvGrpSpPr>
        <p:grpSpPr bwMode="auto">
          <a:xfrm>
            <a:off x="0" y="0"/>
            <a:ext cx="9144001" cy="6813550"/>
            <a:chOff x="0" y="0"/>
            <a:chExt cx="5760" cy="4292"/>
          </a:xfrm>
        </p:grpSpPr>
        <p:pic>
          <p:nvPicPr>
            <p:cNvPr id="37890" name="Picture 4" descr="CE0064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308" name="Text Box 5"/>
            <p:cNvSpPr txBox="1">
              <a:spLocks noChangeArrowheads="1"/>
            </p:cNvSpPr>
            <p:nvPr/>
          </p:nvSpPr>
          <p:spPr bwMode="auto">
            <a:xfrm>
              <a:off x="178" y="3691"/>
              <a:ext cx="4976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s-CO" sz="2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hlinkClick r:id="rId4"/>
                </a:rPr>
                <a:t>World-wide network of computers used to analyse data from the LHC experiements at </a:t>
              </a:r>
              <a:r>
                <a:rPr lang="es-CO" sz="2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 charset="0"/>
                  <a:hlinkClick r:id="rId4"/>
                </a:rPr>
                <a:t>CERN.</a:t>
              </a:r>
              <a:endPara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endParaRPr>
            </a:p>
          </p:txBody>
        </p:sp>
        <p:sp>
          <p:nvSpPr>
            <p:cNvPr id="37892" name="WordArt 6"/>
            <p:cNvSpPr>
              <a:spLocks noChangeArrowheads="1" noChangeShapeType="1" noTextEdit="1"/>
            </p:cNvSpPr>
            <p:nvPr/>
          </p:nvSpPr>
          <p:spPr bwMode="auto">
            <a:xfrm>
              <a:off x="158" y="3103"/>
              <a:ext cx="1068" cy="54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48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effectLst>
                    <a:outerShdw blurRad="63500" dist="38100" dir="2700000" algn="tl" rotWithShape="0">
                      <a:srgbClr val="000000">
                        <a:alpha val="43137"/>
                      </a:srgbClr>
                    </a:outerShdw>
                  </a:effectLst>
                  <a:latin typeface="Arial Black"/>
                  <a:ea typeface="Arial Black"/>
                  <a:cs typeface="Arial Black"/>
                </a:rPr>
                <a:t>GRID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Group 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38914" name="Picture 4" descr="CERN_Computer_GRI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" t="301" r="5684"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15" name="Text Box 5"/>
            <p:cNvSpPr txBox="1">
              <a:spLocks noChangeArrowheads="1"/>
            </p:cNvSpPr>
            <p:nvPr/>
          </p:nvSpPr>
          <p:spPr bwMode="auto">
            <a:xfrm>
              <a:off x="1301" y="3832"/>
              <a:ext cx="315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s-CO" sz="3200" b="1">
                  <a:solidFill>
                    <a:srgbClr val="000000"/>
                  </a:solidFill>
                  <a:latin typeface="Calibri" charset="0"/>
                </a:rPr>
                <a:t>Computadores del CERN</a:t>
              </a:r>
              <a:endParaRPr lang="en-US" sz="3200" b="1">
                <a:solidFill>
                  <a:srgbClr val="000000"/>
                </a:solidFill>
                <a:latin typeface="Calibri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 descr="SUS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3730625"/>
            <a:ext cx="4211638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4" descr="susyparticles_s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6369"/>
            <a:ext cx="8755062" cy="354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TextBox 8"/>
          <p:cNvSpPr txBox="1">
            <a:spLocks noChangeArrowheads="1"/>
          </p:cNvSpPr>
          <p:nvPr/>
        </p:nvSpPr>
        <p:spPr bwMode="auto">
          <a:xfrm>
            <a:off x="4284663" y="4509120"/>
            <a:ext cx="48593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sz="3600" b="1" dirty="0">
                <a:solidFill>
                  <a:srgbClr val="FF0000"/>
                </a:solidFill>
              </a:rPr>
              <a:t>Supersymmetry (SUSY)</a:t>
            </a:r>
          </a:p>
        </p:txBody>
      </p:sp>
    </p:spTree>
    <p:extLst>
      <p:ext uri="{BB962C8B-B14F-4D97-AF65-F5344CB8AC3E}">
        <p14:creationId xmlns:p14="http://schemas.microsoft.com/office/powerpoint/2010/main" val="102466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4"/>
          <p:cNvSpPr/>
          <p:nvPr/>
        </p:nvSpPr>
        <p:spPr>
          <a:xfrm>
            <a:off x="0" y="5932488"/>
            <a:ext cx="9144000" cy="904875"/>
          </a:xfrm>
          <a:prstGeom prst="rect">
            <a:avLst/>
          </a:prstGeom>
          <a:gradFill>
            <a:gsLst>
              <a:gs pos="14000">
                <a:schemeClr val="tx1"/>
              </a:gs>
              <a:gs pos="86000">
                <a:srgbClr val="FF000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57" name="Rectángulo 4"/>
          <p:cNvSpPr/>
          <p:nvPr/>
        </p:nvSpPr>
        <p:spPr>
          <a:xfrm>
            <a:off x="0" y="0"/>
            <a:ext cx="9144000" cy="1906588"/>
          </a:xfrm>
          <a:prstGeom prst="rect">
            <a:avLst/>
          </a:prstGeom>
          <a:gradFill>
            <a:gsLst>
              <a:gs pos="14000">
                <a:schemeClr val="tx1"/>
              </a:gs>
              <a:gs pos="86000">
                <a:srgbClr val="FF0000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123825" y="152400"/>
            <a:ext cx="59298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sz="3600" b="1" dirty="0">
                <a:solidFill>
                  <a:srgbClr val="FFFFFF"/>
                </a:solidFill>
              </a:rPr>
              <a:t>Fundamental Interactions</a:t>
            </a:r>
            <a:endParaRPr lang="en-US" sz="3600" b="1" dirty="0">
              <a:solidFill>
                <a:srgbClr val="FFFFFF"/>
              </a:solidFill>
            </a:endParaRPr>
          </a:p>
        </p:txBody>
      </p:sp>
      <p:grpSp>
        <p:nvGrpSpPr>
          <p:cNvPr id="17413" name="Group 13"/>
          <p:cNvGrpSpPr>
            <a:grpSpLocks/>
          </p:cNvGrpSpPr>
          <p:nvPr/>
        </p:nvGrpSpPr>
        <p:grpSpPr bwMode="auto">
          <a:xfrm>
            <a:off x="4716464" y="2132013"/>
            <a:ext cx="4392615" cy="4524373"/>
            <a:chOff x="2971" y="1343"/>
            <a:chExt cx="2767" cy="2850"/>
          </a:xfrm>
        </p:grpSpPr>
        <p:sp>
          <p:nvSpPr>
            <p:cNvPr id="17425" name="Text Box 14"/>
            <p:cNvSpPr txBox="1">
              <a:spLocks noChangeArrowheads="1"/>
            </p:cNvSpPr>
            <p:nvPr/>
          </p:nvSpPr>
          <p:spPr bwMode="auto">
            <a:xfrm>
              <a:off x="3288" y="3049"/>
              <a:ext cx="2450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s-CO" sz="2800" b="1" dirty="0">
                  <a:solidFill>
                    <a:srgbClr val="66FF99"/>
                  </a:solidFill>
                </a:rPr>
                <a:t>Particles that mediate the known fundamental interactions in the SM</a:t>
              </a:r>
              <a:endParaRPr lang="en-US" sz="2000" b="1" dirty="0">
                <a:solidFill>
                  <a:srgbClr val="66FF99"/>
                </a:solidFill>
              </a:endParaRPr>
            </a:p>
          </p:txBody>
        </p:sp>
        <p:grpSp>
          <p:nvGrpSpPr>
            <p:cNvPr id="17426" name="Group 15"/>
            <p:cNvGrpSpPr>
              <a:grpSpLocks/>
            </p:cNvGrpSpPr>
            <p:nvPr/>
          </p:nvGrpSpPr>
          <p:grpSpPr bwMode="auto">
            <a:xfrm>
              <a:off x="2971" y="1343"/>
              <a:ext cx="1838" cy="1679"/>
              <a:chOff x="2971" y="1343"/>
              <a:chExt cx="1838" cy="1679"/>
            </a:xfrm>
          </p:grpSpPr>
          <p:sp>
            <p:nvSpPr>
              <p:cNvPr id="17427" name="Text Box 16"/>
              <p:cNvSpPr txBox="1">
                <a:spLocks noChangeArrowheads="1"/>
              </p:cNvSpPr>
              <p:nvPr/>
            </p:nvSpPr>
            <p:spPr bwMode="auto">
              <a:xfrm>
                <a:off x="4514" y="1639"/>
                <a:ext cx="295" cy="1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CO" sz="2000" b="1">
                    <a:solidFill>
                      <a:srgbClr val="FFFFFF"/>
                    </a:solidFill>
                  </a:rPr>
                  <a:t>B</a:t>
                </a:r>
                <a:br>
                  <a:rPr lang="es-CO" sz="2000" b="1">
                    <a:solidFill>
                      <a:srgbClr val="FFFFFF"/>
                    </a:solidFill>
                  </a:rPr>
                </a:br>
                <a:r>
                  <a:rPr lang="es-CO" sz="2000" b="1">
                    <a:solidFill>
                      <a:srgbClr val="FFFFFF"/>
                    </a:solidFill>
                  </a:rPr>
                  <a:t>O</a:t>
                </a:r>
                <a:br>
                  <a:rPr lang="es-CO" sz="2000" b="1">
                    <a:solidFill>
                      <a:srgbClr val="FFFFFF"/>
                    </a:solidFill>
                  </a:rPr>
                </a:br>
                <a:r>
                  <a:rPr lang="es-CO" sz="2000" b="1">
                    <a:solidFill>
                      <a:srgbClr val="FFFFFF"/>
                    </a:solidFill>
                  </a:rPr>
                  <a:t>S</a:t>
                </a:r>
                <a:br>
                  <a:rPr lang="es-CO" sz="2000" b="1">
                    <a:solidFill>
                      <a:srgbClr val="FFFFFF"/>
                    </a:solidFill>
                  </a:rPr>
                </a:br>
                <a:r>
                  <a:rPr lang="es-CO" sz="2000" b="1">
                    <a:solidFill>
                      <a:srgbClr val="FFFFFF"/>
                    </a:solidFill>
                  </a:rPr>
                  <a:t>O</a:t>
                </a:r>
                <a:br>
                  <a:rPr lang="es-CO" sz="2000" b="1">
                    <a:solidFill>
                      <a:srgbClr val="FFFFFF"/>
                    </a:solidFill>
                  </a:rPr>
                </a:br>
                <a:r>
                  <a:rPr lang="es-CO" sz="2000" b="1">
                    <a:solidFill>
                      <a:srgbClr val="FFFFFF"/>
                    </a:solidFill>
                  </a:rPr>
                  <a:t>N</a:t>
                </a:r>
                <a:br>
                  <a:rPr lang="es-CO" sz="2000" b="1">
                    <a:solidFill>
                      <a:srgbClr val="FFFFFF"/>
                    </a:solidFill>
                  </a:rPr>
                </a:br>
                <a:r>
                  <a:rPr lang="es-CO" sz="2000" b="1">
                    <a:solidFill>
                      <a:srgbClr val="FFFFFF"/>
                    </a:solidFill>
                  </a:rPr>
                  <a:t>S</a:t>
                </a:r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7428" name="Group 17"/>
              <p:cNvGrpSpPr>
                <a:grpSpLocks/>
              </p:cNvGrpSpPr>
              <p:nvPr/>
            </p:nvGrpSpPr>
            <p:grpSpPr bwMode="auto">
              <a:xfrm>
                <a:off x="2971" y="1343"/>
                <a:ext cx="1451" cy="1679"/>
                <a:chOff x="2971" y="1343"/>
                <a:chExt cx="1451" cy="1679"/>
              </a:xfrm>
            </p:grpSpPr>
            <p:grpSp>
              <p:nvGrpSpPr>
                <p:cNvPr id="17429" name="Group 18"/>
                <p:cNvGrpSpPr>
                  <a:grpSpLocks/>
                </p:cNvGrpSpPr>
                <p:nvPr/>
              </p:nvGrpSpPr>
              <p:grpSpPr bwMode="auto">
                <a:xfrm>
                  <a:off x="3016" y="1343"/>
                  <a:ext cx="1406" cy="1560"/>
                  <a:chOff x="3379" y="917"/>
                  <a:chExt cx="1406" cy="1560"/>
                </a:xfrm>
              </p:grpSpPr>
              <p:pic>
                <p:nvPicPr>
                  <p:cNvPr id="17437" name="Picture 19" descr="FN0266M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375" t="33707" r="8333" b="38773"/>
                  <a:stretch>
                    <a:fillRect/>
                  </a:stretch>
                </p:blipFill>
                <p:spPr bwMode="auto">
                  <a:xfrm>
                    <a:off x="3379" y="1298"/>
                    <a:ext cx="1406" cy="11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43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33" y="917"/>
                    <a:ext cx="1254" cy="40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 eaLnBrk="1" hangingPunct="1">
                      <a:spcBef>
                        <a:spcPct val="50000"/>
                      </a:spcBef>
                    </a:pPr>
                    <a:r>
                      <a:rPr lang="es-CO" sz="3600" b="1" dirty="0">
                        <a:solidFill>
                          <a:srgbClr val="FFFFFF"/>
                        </a:solidFill>
                      </a:rPr>
                      <a:t>Forces</a:t>
                    </a:r>
                    <a:endParaRPr lang="en-US" sz="36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17430" name="Group 21"/>
                <p:cNvGrpSpPr>
                  <a:grpSpLocks/>
                </p:cNvGrpSpPr>
                <p:nvPr/>
              </p:nvGrpSpPr>
              <p:grpSpPr bwMode="auto">
                <a:xfrm>
                  <a:off x="2971" y="1706"/>
                  <a:ext cx="1451" cy="1316"/>
                  <a:chOff x="2971" y="1706"/>
                  <a:chExt cx="1451" cy="1316"/>
                </a:xfrm>
              </p:grpSpPr>
              <p:grpSp>
                <p:nvGrpSpPr>
                  <p:cNvPr id="17431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3016" y="1706"/>
                    <a:ext cx="1406" cy="1316"/>
                    <a:chOff x="3016" y="1706"/>
                    <a:chExt cx="1406" cy="1316"/>
                  </a:xfrm>
                </p:grpSpPr>
                <p:sp>
                  <p:nvSpPr>
                    <p:cNvPr id="17433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25" y="1706"/>
                      <a:ext cx="0" cy="1316"/>
                    </a:xfrm>
                    <a:prstGeom prst="lin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34" name="Line 2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016" y="2886"/>
                      <a:ext cx="1406" cy="0"/>
                    </a:xfrm>
                    <a:prstGeom prst="lin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35" name="Line 2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016" y="1797"/>
                      <a:ext cx="1406" cy="0"/>
                    </a:xfrm>
                    <a:prstGeom prst="lin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436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016" y="1752"/>
                      <a:ext cx="1406" cy="0"/>
                    </a:xfrm>
                    <a:prstGeom prst="lin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432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971" y="2750"/>
                    <a:ext cx="181" cy="181"/>
                  </a:xfrm>
                  <a:prstGeom prst="line">
                    <a:avLst/>
                  </a:prstGeom>
                  <a:noFill/>
                  <a:ln w="762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9" name="28 Rectángulo"/>
          <p:cNvSpPr>
            <a:spLocks noChangeArrowheads="1"/>
          </p:cNvSpPr>
          <p:nvPr/>
        </p:nvSpPr>
        <p:spPr bwMode="auto">
          <a:xfrm>
            <a:off x="4687888" y="2204864"/>
            <a:ext cx="3925887" cy="2708275"/>
          </a:xfrm>
          <a:prstGeom prst="rect">
            <a:avLst/>
          </a:prstGeom>
          <a:noFill/>
          <a:ln w="57150">
            <a:solidFill>
              <a:srgbClr val="CCC1DA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>
              <a:defRPr/>
            </a:pPr>
            <a:endParaRPr lang="es-CO">
              <a:solidFill>
                <a:prstClr val="white"/>
              </a:solidFill>
              <a:latin typeface="Calibri"/>
              <a:ea typeface="Arial" charset="0"/>
              <a:cs typeface="Arial" charset="0"/>
            </a:endParaRPr>
          </a:p>
        </p:txBody>
      </p:sp>
      <p:sp>
        <p:nvSpPr>
          <p:cNvPr id="17415" name="30 CuadroTexto"/>
          <p:cNvSpPr txBox="1">
            <a:spLocks noChangeArrowheads="1"/>
          </p:cNvSpPr>
          <p:nvPr/>
        </p:nvSpPr>
        <p:spPr bwMode="auto">
          <a:xfrm>
            <a:off x="4673334" y="1373867"/>
            <a:ext cx="40014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dirty="0">
                <a:solidFill>
                  <a:srgbClr val="FFFF00"/>
                </a:solidFill>
              </a:rPr>
              <a:t>Electromagnetic Interaction</a:t>
            </a:r>
            <a:endParaRPr lang="es-CO" b="1" dirty="0">
              <a:solidFill>
                <a:srgbClr val="FFFF00"/>
              </a:solidFill>
            </a:endParaRPr>
          </a:p>
          <a:p>
            <a:pPr algn="ctr" eaLnBrk="1" hangingPunct="1"/>
            <a:r>
              <a:rPr lang="es-CO" dirty="0">
                <a:solidFill>
                  <a:srgbClr val="FFFF00"/>
                </a:solidFill>
              </a:rPr>
              <a:t>Mediated by Photons</a:t>
            </a:r>
            <a:endParaRPr lang="es-CO" b="1" dirty="0">
              <a:solidFill>
                <a:srgbClr val="FFFF00"/>
              </a:solidFill>
            </a:endParaRPr>
          </a:p>
        </p:txBody>
      </p:sp>
      <p:sp>
        <p:nvSpPr>
          <p:cNvPr id="17417" name="34 CuadroTexto"/>
          <p:cNvSpPr txBox="1">
            <a:spLocks noChangeArrowheads="1"/>
          </p:cNvSpPr>
          <p:nvPr/>
        </p:nvSpPr>
        <p:spPr bwMode="auto">
          <a:xfrm>
            <a:off x="123825" y="5071645"/>
            <a:ext cx="550607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</a:rPr>
              <a:t>The nuclear strong interaction is mediated by GLUONS. This interaction is responsible for binding quarks to form protons and neutrons.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419" name="42 CuadroTexto"/>
          <p:cNvSpPr txBox="1">
            <a:spLocks noChangeArrowheads="1"/>
          </p:cNvSpPr>
          <p:nvPr/>
        </p:nvSpPr>
        <p:spPr bwMode="auto">
          <a:xfrm>
            <a:off x="10093" y="1666487"/>
            <a:ext cx="474923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CO" dirty="0">
                <a:solidFill>
                  <a:srgbClr val="66FFCC"/>
                </a:solidFill>
              </a:rPr>
              <a:t>The nuclear weak interaction is </a:t>
            </a:r>
          </a:p>
          <a:p>
            <a:pPr eaLnBrk="1" hangingPunct="1"/>
            <a:r>
              <a:rPr lang="es-CO" dirty="0">
                <a:solidFill>
                  <a:srgbClr val="66FFCC"/>
                </a:solidFill>
              </a:rPr>
              <a:t>mediated by the </a:t>
            </a:r>
            <a:r>
              <a:rPr lang="es-CO" b="1" dirty="0">
                <a:solidFill>
                  <a:srgbClr val="66FFCC"/>
                </a:solidFill>
              </a:rPr>
              <a:t>W</a:t>
            </a:r>
            <a:r>
              <a:rPr lang="es-CO" b="1" baseline="30000" dirty="0">
                <a:solidFill>
                  <a:srgbClr val="66FFCC"/>
                </a:solidFill>
              </a:rPr>
              <a:t>±</a:t>
            </a:r>
            <a:r>
              <a:rPr lang="es-CO" b="1" dirty="0">
                <a:solidFill>
                  <a:srgbClr val="66FFCC"/>
                </a:solidFill>
              </a:rPr>
              <a:t> y Z</a:t>
            </a:r>
            <a:r>
              <a:rPr lang="es-CO" b="1" baseline="30000" dirty="0">
                <a:solidFill>
                  <a:srgbClr val="66FFCC"/>
                </a:solidFill>
              </a:rPr>
              <a:t>0 </a:t>
            </a:r>
            <a:r>
              <a:rPr lang="es-CO" dirty="0">
                <a:solidFill>
                  <a:srgbClr val="66FFCC"/>
                </a:solidFill>
              </a:rPr>
              <a:t>bosons.</a:t>
            </a:r>
            <a:endParaRPr lang="es-CO" b="1" baseline="30000" dirty="0">
              <a:solidFill>
                <a:srgbClr val="66FFCC"/>
              </a:solidFill>
            </a:endParaRPr>
          </a:p>
          <a:p>
            <a:pPr eaLnBrk="1" hangingPunct="1"/>
            <a:r>
              <a:rPr lang="es-CO" dirty="0">
                <a:solidFill>
                  <a:srgbClr val="66FFCC"/>
                </a:solidFill>
              </a:rPr>
              <a:t>This interaction is responsible for the radioactive decays.</a:t>
            </a:r>
          </a:p>
        </p:txBody>
      </p:sp>
      <p:graphicFrame>
        <p:nvGraphicFramePr>
          <p:cNvPr id="1742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656233"/>
              </p:ext>
            </p:extLst>
          </p:nvPr>
        </p:nvGraphicFramePr>
        <p:xfrm>
          <a:off x="225425" y="3574256"/>
          <a:ext cx="3538538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" name="Equation" r:id="rId6" imgW="1181100" imgH="228600" progId="Equation.3">
                  <p:embed/>
                </p:oleObj>
              </mc:Choice>
              <mc:Fallback>
                <p:oleObj name="Equation" r:id="rId6" imgW="1181100" imgH="228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" y="3574256"/>
                        <a:ext cx="3538538" cy="43021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4668"/>
              </p:ext>
            </p:extLst>
          </p:nvPr>
        </p:nvGraphicFramePr>
        <p:xfrm>
          <a:off x="244475" y="4137818"/>
          <a:ext cx="350043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8" name="Equation" r:id="rId8" imgW="1168400" imgH="241300" progId="Equation.3">
                  <p:embed/>
                </p:oleObj>
              </mc:Choice>
              <mc:Fallback>
                <p:oleObj name="Equation" r:id="rId8" imgW="1168400" imgH="2413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" y="4137818"/>
                        <a:ext cx="3500438" cy="4556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300px_Grand_unification_coupl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1" y="116632"/>
            <a:ext cx="4527550" cy="6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TextBox 2"/>
          <p:cNvSpPr txBox="1">
            <a:spLocks noChangeArrowheads="1"/>
          </p:cNvSpPr>
          <p:nvPr/>
        </p:nvSpPr>
        <p:spPr bwMode="auto">
          <a:xfrm>
            <a:off x="287337" y="1484784"/>
            <a:ext cx="4176713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SUSY propose a new symmetry between matter and force fields.</a:t>
            </a:r>
          </a:p>
          <a:p>
            <a:pPr eaLnBrk="1" hangingPunct="1">
              <a:buFont typeface="Arial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Some SUSY models naturally provide a dark matter candidate.</a:t>
            </a:r>
          </a:p>
          <a:p>
            <a:pPr eaLnBrk="1" hangingPunct="1">
              <a:buFont typeface="Arial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It predict the unification of the known interaction at large energy scales.</a:t>
            </a:r>
          </a:p>
        </p:txBody>
      </p:sp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287337" y="548680"/>
            <a:ext cx="39608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sz="3600" b="1">
                <a:solidFill>
                  <a:srgbClr val="FF0000"/>
                </a:solidFill>
              </a:rPr>
              <a:t>SUSY</a:t>
            </a:r>
          </a:p>
        </p:txBody>
      </p:sp>
    </p:spTree>
    <p:extLst>
      <p:ext uri="{BB962C8B-B14F-4D97-AF65-F5344CB8AC3E}">
        <p14:creationId xmlns:p14="http://schemas.microsoft.com/office/powerpoint/2010/main" val="926584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SUSY Searches at the LHC</a:t>
            </a:r>
          </a:p>
        </p:txBody>
      </p:sp>
      <p:pic>
        <p:nvPicPr>
          <p:cNvPr id="63491" name="Imagen 3" descr="s-quark_gluin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t="6376" b="4704"/>
          <a:stretch/>
        </p:blipFill>
        <p:spPr bwMode="auto">
          <a:xfrm>
            <a:off x="2699792" y="1295400"/>
            <a:ext cx="4066406" cy="515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4631B-118A-834D-B788-20795B348F66}" type="slidenum">
              <a:rPr lang="es-ES" smtClean="0"/>
              <a:pPr>
                <a:defRPr/>
              </a:pPr>
              <a:t>51</a:t>
            </a:fld>
            <a:endParaRPr lang="es-E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5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0213"/>
            <a:ext cx="4621212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486AFF-2A52-B24E-B460-C38B9F49C606}" type="slidenum">
              <a:rPr lang="en-US" sz="1200">
                <a:solidFill>
                  <a:srgbClr val="898989"/>
                </a:solidFill>
                <a:latin typeface="Calibri" charset="0"/>
                <a:cs typeface="Arial" charset="0"/>
              </a:rPr>
              <a:pPr eaLnBrk="1" hangingPunct="1"/>
              <a:t>52</a:t>
            </a:fld>
            <a:endParaRPr lang="en-US" sz="1200">
              <a:solidFill>
                <a:srgbClr val="898989"/>
              </a:solidFill>
              <a:latin typeface="Calibri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1515" y="-16394"/>
            <a:ext cx="7617632" cy="1600201"/>
          </a:xfrm>
          <a:extLst/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en-US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Particle Physics </a:t>
            </a:r>
            <a:r>
              <a:rPr lang="en-US" b="1" spc="5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&amp; Cosmology</a:t>
            </a:r>
            <a:endParaRPr lang="en-US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554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4" r="67868" b="15530"/>
          <a:stretch>
            <a:fillRect/>
          </a:stretch>
        </p:blipFill>
        <p:spPr bwMode="auto">
          <a:xfrm>
            <a:off x="2466976" y="1700213"/>
            <a:ext cx="154146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4" t="24525" r="26894" b="63353"/>
          <a:stretch>
            <a:fillRect/>
          </a:stretch>
        </p:blipFill>
        <p:spPr bwMode="auto">
          <a:xfrm>
            <a:off x="685800" y="3657600"/>
            <a:ext cx="1625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5" name="Group 27"/>
          <p:cNvGrpSpPr>
            <a:grpSpLocks/>
          </p:cNvGrpSpPr>
          <p:nvPr/>
        </p:nvGrpSpPr>
        <p:grpSpPr bwMode="auto">
          <a:xfrm>
            <a:off x="5003800" y="2133600"/>
            <a:ext cx="3889375" cy="3492500"/>
            <a:chOff x="1600200" y="228600"/>
            <a:chExt cx="6246475" cy="6477000"/>
          </a:xfrm>
        </p:grpSpPr>
        <p:pic>
          <p:nvPicPr>
            <p:cNvPr id="65548" name="Pictur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9" b="15775"/>
            <a:stretch>
              <a:fillRect/>
            </a:stretch>
          </p:blipFill>
          <p:spPr bwMode="auto">
            <a:xfrm>
              <a:off x="1600200" y="228600"/>
              <a:ext cx="6246475" cy="647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549" name="TextBox 29"/>
            <p:cNvSpPr txBox="1">
              <a:spLocks noChangeArrowheads="1"/>
            </p:cNvSpPr>
            <p:nvPr/>
          </p:nvSpPr>
          <p:spPr bwMode="auto">
            <a:xfrm>
              <a:off x="1903076" y="408517"/>
              <a:ext cx="4571999" cy="109004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b="1"/>
                <a:t>How much Bino, Wino, and Higgsino for the DM?</a:t>
              </a:r>
              <a:endParaRPr lang="en-US" sz="120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211638" y="2492375"/>
            <a:ext cx="1066800" cy="0"/>
          </a:xfrm>
          <a:prstGeom prst="straightConnector1">
            <a:avLst/>
          </a:prstGeom>
          <a:ln w="1016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4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12" y="669119"/>
            <a:ext cx="5946791" cy="45952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869160"/>
            <a:ext cx="8927024" cy="790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111" y="5830054"/>
            <a:ext cx="3565794" cy="71908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79512" y="11756"/>
            <a:ext cx="8229600" cy="160020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Other Models Besides SUSY…..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15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3C1BC-0620-584E-A532-5AD8B5F9E7B9}" type="slidenum">
              <a:rPr lang="es-CO" smtClean="0"/>
              <a:pPr>
                <a:defRPr/>
              </a:pPr>
              <a:t>54</a:t>
            </a:fld>
            <a:endParaRPr lang="es-C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0"/>
            <a:ext cx="4575785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 rot="19166715">
            <a:off x="1256059" y="2631107"/>
            <a:ext cx="5077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 err="1">
                <a:solidFill>
                  <a:srgbClr val="FF0000"/>
                </a:solidFill>
              </a:rPr>
              <a:t>Photoshop</a:t>
            </a:r>
            <a:endParaRPr lang="es-ES" sz="72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0832" y="2348880"/>
            <a:ext cx="6480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0" b="1" dirty="0">
                <a:solidFill>
                  <a:srgbClr val="FF00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1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¿Questions?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Andrés Flórez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4579-BB5C-094A-87E1-48022B0EDB4D}" type="slidenum">
              <a:rPr lang="es-ES" smtClean="0"/>
              <a:pPr/>
              <a:t>55</a:t>
            </a:fld>
            <a:endParaRPr lang="es-ES" dirty="0"/>
          </a:p>
        </p:txBody>
      </p:sp>
      <p:pic>
        <p:nvPicPr>
          <p:cNvPr id="6" name="Picture 5" descr="paper_accepted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3"/>
          <a:stretch/>
        </p:blipFill>
        <p:spPr>
          <a:xfrm>
            <a:off x="1371600" y="1412776"/>
            <a:ext cx="6553200" cy="46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51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rgbClr val="92D050"/>
                </a:solidFill>
              </a:rPr>
              <a:t>REFERENCIAS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539552" y="1600200"/>
            <a:ext cx="7918648" cy="4637111"/>
          </a:xfrm>
        </p:spPr>
        <p:txBody>
          <a:bodyPr/>
          <a:lstStyle/>
          <a:p>
            <a:pPr algn="just"/>
            <a:r>
              <a:rPr lang="fr-FR" sz="2400" dirty="0">
                <a:solidFill>
                  <a:srgbClr val="FF0000"/>
                </a:solidFill>
                <a:hlinkClick r:id="rId2"/>
              </a:rPr>
              <a:t>http://iopscience.iop.org/article/10.1088/1748-0221/3/08/S08003/pdf</a:t>
            </a:r>
            <a:endParaRPr lang="fr-FR" sz="2400" dirty="0">
              <a:solidFill>
                <a:srgbClr val="FF0000"/>
              </a:solidFill>
            </a:endParaRPr>
          </a:p>
          <a:p>
            <a:pPr algn="just"/>
            <a:r>
              <a:rPr lang="fr-FR" sz="2400" dirty="0">
                <a:solidFill>
                  <a:srgbClr val="FF0000"/>
                </a:solidFill>
                <a:hlinkClick r:id="rId3"/>
              </a:rPr>
              <a:t>http://iopscience.iop.org/article/10.1088/1748-0221/3/08/S08004/pdf</a:t>
            </a:r>
            <a:endParaRPr lang="fr-FR" sz="2400" dirty="0">
              <a:solidFill>
                <a:srgbClr val="FF0000"/>
              </a:solidFill>
            </a:endParaRPr>
          </a:p>
          <a:p>
            <a:pPr algn="just"/>
            <a:endParaRPr lang="es-ES_tradnl" sz="2400" dirty="0">
              <a:solidFill>
                <a:srgbClr val="FF0000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Andrés Flórez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4631B-118A-834D-B788-20795B348F66}" type="slidenum">
              <a:rPr lang="es-ES" smtClean="0"/>
              <a:pPr>
                <a:defRPr/>
              </a:pPr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36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750" y="188913"/>
            <a:ext cx="777240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Feynman diagrams</a:t>
            </a:r>
          </a:p>
        </p:txBody>
      </p:sp>
      <p:pic>
        <p:nvPicPr>
          <p:cNvPr id="55299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989609"/>
            <a:ext cx="42481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581996"/>
            <a:ext cx="42481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989609"/>
            <a:ext cx="43910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861271"/>
            <a:ext cx="3976687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950" y="1484784"/>
            <a:ext cx="42830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Interacción Electromagnética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463" y="4005734"/>
            <a:ext cx="42830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Interacción Fuerte (color)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16463" y="1484784"/>
            <a:ext cx="42830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Interacción Debíl (color)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438" y="1484784"/>
            <a:ext cx="4356100" cy="2232025"/>
          </a:xfrm>
          <a:prstGeom prst="rect">
            <a:avLst/>
          </a:prstGeom>
          <a:noFill/>
          <a:ln w="3810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9" name="Rectangle 18"/>
          <p:cNvSpPr/>
          <p:nvPr/>
        </p:nvSpPr>
        <p:spPr>
          <a:xfrm>
            <a:off x="71438" y="4005734"/>
            <a:ext cx="4356100" cy="2232025"/>
          </a:xfrm>
          <a:prstGeom prst="rect">
            <a:avLst/>
          </a:prstGeom>
          <a:noFill/>
          <a:ln w="38100" cmpd="sng">
            <a:solidFill>
              <a:srgbClr val="57CD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20" name="Rectangle 19"/>
          <p:cNvSpPr/>
          <p:nvPr/>
        </p:nvSpPr>
        <p:spPr>
          <a:xfrm>
            <a:off x="4537075" y="1484784"/>
            <a:ext cx="4572000" cy="4897437"/>
          </a:xfrm>
          <a:prstGeom prst="rect">
            <a:avLst/>
          </a:prstGeom>
          <a:noFill/>
          <a:ln w="38100" cmpd="sng">
            <a:solidFill>
              <a:srgbClr val="57CD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BD3370B-E4AC-5D47-BB1E-A500564547B8}" type="slidenum">
              <a:rPr lang="es-CO" smtClean="0"/>
              <a:pPr>
                <a:defRPr/>
              </a:pPr>
              <a:t>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30 Grupo"/>
          <p:cNvGrpSpPr>
            <a:grpSpLocks/>
          </p:cNvGrpSpPr>
          <p:nvPr/>
        </p:nvGrpSpPr>
        <p:grpSpPr bwMode="auto">
          <a:xfrm>
            <a:off x="211138" y="152400"/>
            <a:ext cx="8515350" cy="6488113"/>
            <a:chOff x="210450" y="152398"/>
            <a:chExt cx="8516056" cy="6487888"/>
          </a:xfrm>
        </p:grpSpPr>
        <p:sp>
          <p:nvSpPr>
            <p:cNvPr id="19459" name="Text Box 3"/>
            <p:cNvSpPr txBox="1">
              <a:spLocks noChangeArrowheads="1"/>
            </p:cNvSpPr>
            <p:nvPr/>
          </p:nvSpPr>
          <p:spPr bwMode="auto">
            <a:xfrm>
              <a:off x="210450" y="152398"/>
              <a:ext cx="4827362" cy="64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CO" sz="3600" b="1" dirty="0">
                  <a:solidFill>
                    <a:srgbClr val="00FFFF"/>
                  </a:solidFill>
                </a:rPr>
                <a:t>Elementary particles</a:t>
              </a:r>
              <a:endParaRPr lang="en-US" sz="3600" b="1" dirty="0">
                <a:solidFill>
                  <a:srgbClr val="00FFFF"/>
                </a:solidFill>
              </a:endParaRPr>
            </a:p>
          </p:txBody>
        </p:sp>
        <p:pic>
          <p:nvPicPr>
            <p:cNvPr id="19460" name="Picture 4" descr="FN0266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7" t="5299" r="55583" b="58707"/>
            <a:stretch>
              <a:fillRect/>
            </a:stretch>
          </p:blipFill>
          <p:spPr bwMode="auto">
            <a:xfrm>
              <a:off x="928688" y="1152525"/>
              <a:ext cx="2952750" cy="2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461" name="Group 5"/>
            <p:cNvGrpSpPr>
              <a:grpSpLocks/>
            </p:cNvGrpSpPr>
            <p:nvPr/>
          </p:nvGrpSpPr>
          <p:grpSpPr bwMode="auto">
            <a:xfrm>
              <a:off x="352425" y="2132013"/>
              <a:ext cx="8374081" cy="4321175"/>
              <a:chOff x="222" y="1343"/>
              <a:chExt cx="5275" cy="2722"/>
            </a:xfrm>
          </p:grpSpPr>
          <p:grpSp>
            <p:nvGrpSpPr>
              <p:cNvPr id="19465" name="Group 6"/>
              <p:cNvGrpSpPr>
                <a:grpSpLocks/>
              </p:cNvGrpSpPr>
              <p:nvPr/>
            </p:nvGrpSpPr>
            <p:grpSpPr bwMode="auto">
              <a:xfrm>
                <a:off x="222" y="1344"/>
                <a:ext cx="2204" cy="2721"/>
                <a:chOff x="222" y="1344"/>
                <a:chExt cx="2204" cy="2721"/>
              </a:xfrm>
            </p:grpSpPr>
            <p:grpSp>
              <p:nvGrpSpPr>
                <p:cNvPr id="19481" name="Group 7"/>
                <p:cNvGrpSpPr>
                  <a:grpSpLocks/>
                </p:cNvGrpSpPr>
                <p:nvPr/>
              </p:nvGrpSpPr>
              <p:grpSpPr bwMode="auto">
                <a:xfrm>
                  <a:off x="603" y="2449"/>
                  <a:ext cx="1815" cy="1616"/>
                  <a:chOff x="748" y="2704"/>
                  <a:chExt cx="1815" cy="1616"/>
                </a:xfrm>
              </p:grpSpPr>
              <p:sp>
                <p:nvSpPr>
                  <p:cNvPr id="19485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02" y="3916"/>
                    <a:ext cx="1633" cy="40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s-CO" sz="3600" b="1" dirty="0">
                        <a:solidFill>
                          <a:srgbClr val="FFFFFF"/>
                        </a:solidFill>
                      </a:rPr>
                      <a:t>Leptons</a:t>
                    </a:r>
                    <a:endParaRPr lang="en-US" sz="3600" b="1" dirty="0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19486" name="Picture 9" descr="FN0266M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04" t="55066" r="55583" b="16339"/>
                  <a:stretch>
                    <a:fillRect/>
                  </a:stretch>
                </p:blipFill>
                <p:spPr bwMode="auto">
                  <a:xfrm>
                    <a:off x="748" y="2704"/>
                    <a:ext cx="1815" cy="12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948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22" y="1497"/>
                  <a:ext cx="409" cy="16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s-CO" sz="2000" b="1" dirty="0">
                      <a:solidFill>
                        <a:srgbClr val="FFFFFF"/>
                      </a:solidFill>
                    </a:rPr>
                    <a:t>F</a:t>
                  </a:r>
                  <a:br>
                    <a:rPr lang="es-CO" sz="2000" b="1" dirty="0">
                      <a:solidFill>
                        <a:srgbClr val="FFFFFF"/>
                      </a:solidFill>
                    </a:rPr>
                  </a:br>
                  <a:r>
                    <a:rPr lang="es-CO" sz="2000" b="1" dirty="0">
                      <a:solidFill>
                        <a:srgbClr val="FFFFFF"/>
                      </a:solidFill>
                    </a:rPr>
                    <a:t>E</a:t>
                  </a:r>
                  <a:br>
                    <a:rPr lang="es-CO" sz="2000" b="1" dirty="0">
                      <a:solidFill>
                        <a:srgbClr val="FFFFFF"/>
                      </a:solidFill>
                    </a:rPr>
                  </a:br>
                  <a:r>
                    <a:rPr lang="es-CO" sz="2000" b="1" dirty="0">
                      <a:solidFill>
                        <a:srgbClr val="FFFFFF"/>
                      </a:solidFill>
                    </a:rPr>
                    <a:t>R</a:t>
                  </a:r>
                  <a:br>
                    <a:rPr lang="es-CO" sz="2000" b="1" dirty="0">
                      <a:solidFill>
                        <a:srgbClr val="FFFFFF"/>
                      </a:solidFill>
                    </a:rPr>
                  </a:br>
                  <a:r>
                    <a:rPr lang="es-CO" sz="2000" b="1" dirty="0">
                      <a:solidFill>
                        <a:srgbClr val="FFFFFF"/>
                      </a:solidFill>
                    </a:rPr>
                    <a:t>M</a:t>
                  </a:r>
                  <a:br>
                    <a:rPr lang="es-CO" sz="2000" b="1" dirty="0">
                      <a:solidFill>
                        <a:srgbClr val="FFFFFF"/>
                      </a:solidFill>
                    </a:rPr>
                  </a:br>
                  <a:r>
                    <a:rPr lang="es-CO" sz="2000" b="1" dirty="0">
                      <a:solidFill>
                        <a:srgbClr val="FFFFFF"/>
                      </a:solidFill>
                    </a:rPr>
                    <a:t>I</a:t>
                  </a:r>
                  <a:br>
                    <a:rPr lang="es-CO" sz="2000" b="1" dirty="0">
                      <a:solidFill>
                        <a:srgbClr val="FFFFFF"/>
                      </a:solidFill>
                    </a:rPr>
                  </a:br>
                  <a:r>
                    <a:rPr lang="es-CO" sz="2000" b="1" dirty="0">
                      <a:solidFill>
                        <a:srgbClr val="FFFFFF"/>
                      </a:solidFill>
                    </a:rPr>
                    <a:t>O</a:t>
                  </a:r>
                  <a:br>
                    <a:rPr lang="es-CO" sz="2000" b="1" dirty="0">
                      <a:solidFill>
                        <a:srgbClr val="FFFFFF"/>
                      </a:solidFill>
                    </a:rPr>
                  </a:br>
                  <a:r>
                    <a:rPr lang="es-CO" sz="2000" b="1" dirty="0">
                      <a:solidFill>
                        <a:srgbClr val="FFFFFF"/>
                      </a:solidFill>
                    </a:rPr>
                    <a:t>N</a:t>
                  </a:r>
                  <a:br>
                    <a:rPr lang="es-CO" sz="2000" b="1" dirty="0">
                      <a:solidFill>
                        <a:srgbClr val="FFFFFF"/>
                      </a:solidFill>
                    </a:rPr>
                  </a:br>
                  <a:r>
                    <a:rPr lang="es-CO" sz="2000" b="1" dirty="0">
                      <a:solidFill>
                        <a:srgbClr val="FFFFFF"/>
                      </a:solidFill>
                    </a:rPr>
                    <a:t>S</a:t>
                  </a:r>
                  <a:endParaRPr lang="en-US" sz="2000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483" name="Line 11"/>
                <p:cNvSpPr>
                  <a:spLocks noChangeShapeType="1"/>
                </p:cNvSpPr>
                <p:nvPr/>
              </p:nvSpPr>
              <p:spPr bwMode="auto">
                <a:xfrm>
                  <a:off x="2426" y="1344"/>
                  <a:ext cx="0" cy="2041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84" name="Line 12"/>
                <p:cNvSpPr>
                  <a:spLocks noChangeShapeType="1"/>
                </p:cNvSpPr>
                <p:nvPr/>
              </p:nvSpPr>
              <p:spPr bwMode="auto">
                <a:xfrm>
                  <a:off x="1156" y="2450"/>
                  <a:ext cx="1270" cy="0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9466" name="Group 13"/>
              <p:cNvGrpSpPr>
                <a:grpSpLocks/>
              </p:cNvGrpSpPr>
              <p:nvPr/>
            </p:nvGrpSpPr>
            <p:grpSpPr bwMode="auto">
              <a:xfrm>
                <a:off x="2953" y="1343"/>
                <a:ext cx="2544" cy="2296"/>
                <a:chOff x="2953" y="1343"/>
                <a:chExt cx="2544" cy="2296"/>
              </a:xfrm>
            </p:grpSpPr>
            <p:sp>
              <p:nvSpPr>
                <p:cNvPr id="19467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953" y="3038"/>
                  <a:ext cx="2544" cy="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s-CO" sz="2800" b="1" dirty="0">
                      <a:solidFill>
                        <a:srgbClr val="66FF99"/>
                      </a:solidFill>
                    </a:rPr>
                    <a:t>Particles that mediate interactions</a:t>
                  </a:r>
                  <a:endParaRPr lang="en-US" sz="2000" b="1" dirty="0">
                    <a:solidFill>
                      <a:srgbClr val="66FF99"/>
                    </a:solidFill>
                  </a:endParaRPr>
                </a:p>
              </p:txBody>
            </p:sp>
            <p:grpSp>
              <p:nvGrpSpPr>
                <p:cNvPr id="19468" name="Group 15"/>
                <p:cNvGrpSpPr>
                  <a:grpSpLocks/>
                </p:cNvGrpSpPr>
                <p:nvPr/>
              </p:nvGrpSpPr>
              <p:grpSpPr bwMode="auto">
                <a:xfrm>
                  <a:off x="2971" y="1343"/>
                  <a:ext cx="1837" cy="1679"/>
                  <a:chOff x="2971" y="1343"/>
                  <a:chExt cx="1837" cy="1679"/>
                </a:xfrm>
              </p:grpSpPr>
              <p:sp>
                <p:nvSpPr>
                  <p:cNvPr id="19469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3" y="1574"/>
                    <a:ext cx="295" cy="12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s-CO" sz="2000" b="1" dirty="0">
                        <a:solidFill>
                          <a:srgbClr val="FFFFFF"/>
                        </a:solidFill>
                      </a:rPr>
                      <a:t>B</a:t>
                    </a:r>
                    <a:br>
                      <a:rPr lang="es-CO" sz="2000" b="1" dirty="0">
                        <a:solidFill>
                          <a:srgbClr val="FFFFFF"/>
                        </a:solidFill>
                      </a:rPr>
                    </a:br>
                    <a:r>
                      <a:rPr lang="es-CO" sz="2000" b="1" dirty="0">
                        <a:solidFill>
                          <a:srgbClr val="FFFFFF"/>
                        </a:solidFill>
                      </a:rPr>
                      <a:t>O</a:t>
                    </a:r>
                    <a:br>
                      <a:rPr lang="es-CO" sz="2000" b="1" dirty="0">
                        <a:solidFill>
                          <a:srgbClr val="FFFFFF"/>
                        </a:solidFill>
                      </a:rPr>
                    </a:br>
                    <a:r>
                      <a:rPr lang="es-CO" sz="2000" b="1" dirty="0">
                        <a:solidFill>
                          <a:srgbClr val="FFFFFF"/>
                        </a:solidFill>
                      </a:rPr>
                      <a:t>S</a:t>
                    </a:r>
                    <a:br>
                      <a:rPr lang="es-CO" sz="2000" b="1" dirty="0">
                        <a:solidFill>
                          <a:srgbClr val="FFFFFF"/>
                        </a:solidFill>
                      </a:rPr>
                    </a:br>
                    <a:r>
                      <a:rPr lang="es-CO" sz="2000" b="1" dirty="0">
                        <a:solidFill>
                          <a:srgbClr val="FFFFFF"/>
                        </a:solidFill>
                      </a:rPr>
                      <a:t>O</a:t>
                    </a:r>
                    <a:br>
                      <a:rPr lang="es-CO" sz="2000" b="1" dirty="0">
                        <a:solidFill>
                          <a:srgbClr val="FFFFFF"/>
                        </a:solidFill>
                      </a:rPr>
                    </a:br>
                    <a:r>
                      <a:rPr lang="es-CO" sz="2000" b="1" dirty="0">
                        <a:solidFill>
                          <a:srgbClr val="FFFFFF"/>
                        </a:solidFill>
                      </a:rPr>
                      <a:t>N</a:t>
                    </a:r>
                    <a:br>
                      <a:rPr lang="es-CO" sz="2000" b="1" dirty="0">
                        <a:solidFill>
                          <a:srgbClr val="FFFFFF"/>
                        </a:solidFill>
                      </a:rPr>
                    </a:br>
                    <a:r>
                      <a:rPr lang="es-CO" sz="2000" b="1" dirty="0">
                        <a:solidFill>
                          <a:srgbClr val="FFFFFF"/>
                        </a:solidFill>
                      </a:rPr>
                      <a:t>S</a:t>
                    </a:r>
                    <a:endParaRPr lang="en-US" sz="2000" b="1" dirty="0">
                      <a:solidFill>
                        <a:srgbClr val="FFFFFF"/>
                      </a:solidFill>
                    </a:endParaRPr>
                  </a:p>
                </p:txBody>
              </p:sp>
              <p:grpSp>
                <p:nvGrpSpPr>
                  <p:cNvPr id="19470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2971" y="1343"/>
                    <a:ext cx="1451" cy="1679"/>
                    <a:chOff x="2971" y="1343"/>
                    <a:chExt cx="1451" cy="1679"/>
                  </a:xfrm>
                </p:grpSpPr>
                <p:grpSp>
                  <p:nvGrpSpPr>
                    <p:cNvPr id="19471" name="Group 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16" y="1343"/>
                      <a:ext cx="1406" cy="1560"/>
                      <a:chOff x="3379" y="917"/>
                      <a:chExt cx="1406" cy="1560"/>
                    </a:xfrm>
                  </p:grpSpPr>
                  <p:pic>
                    <p:nvPicPr>
                      <p:cNvPr id="19479" name="Picture 19" descr="FN0266M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375" t="33707" r="8333" b="38773"/>
                      <a:stretch>
                        <a:fillRect/>
                      </a:stretch>
                    </p:blipFill>
                    <p:spPr bwMode="auto">
                      <a:xfrm>
                        <a:off x="3379" y="1298"/>
                        <a:ext cx="1406" cy="1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9480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433" y="917"/>
                        <a:ext cx="1254" cy="40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  <a:cs typeface="ＭＳ Ｐゴシック" charset="0"/>
                          </a:defRPr>
                        </a:lvl1pPr>
                        <a:lvl2pPr marL="742950" indent="-285750"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2pPr>
                        <a:lvl3pPr marL="1143000" indent="-228600"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3pPr>
                        <a:lvl4pPr marL="1600200" indent="-228600"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4pPr>
                        <a:lvl5pPr marL="2057400" indent="-228600"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0"/>
                          </a:defRPr>
                        </a:lvl9pPr>
                      </a:lstStyle>
                      <a:p>
                        <a:pPr algn="r" eaLnBrk="1" hangingPunct="1">
                          <a:spcBef>
                            <a:spcPct val="50000"/>
                          </a:spcBef>
                        </a:pPr>
                        <a:r>
                          <a:rPr lang="es-CO" sz="3600" b="1">
                            <a:solidFill>
                              <a:srgbClr val="FFFFFF"/>
                            </a:solidFill>
                          </a:rPr>
                          <a:t>Fuerzas</a:t>
                        </a:r>
                        <a:endParaRPr lang="en-US" sz="3600" b="1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9472" name="Group 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71" y="1706"/>
                      <a:ext cx="1451" cy="1316"/>
                      <a:chOff x="2971" y="1706"/>
                      <a:chExt cx="1451" cy="1316"/>
                    </a:xfrm>
                  </p:grpSpPr>
                  <p:grpSp>
                    <p:nvGrpSpPr>
                      <p:cNvPr id="19473" name="Group 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16" y="1706"/>
                        <a:ext cx="1406" cy="1316"/>
                        <a:chOff x="3016" y="1706"/>
                        <a:chExt cx="1406" cy="1316"/>
                      </a:xfrm>
                    </p:grpSpPr>
                    <p:sp>
                      <p:nvSpPr>
                        <p:cNvPr id="19475" name="Line 2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025" y="1706"/>
                          <a:ext cx="0" cy="1316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9476" name="Line 2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3016" y="2886"/>
                          <a:ext cx="1406" cy="0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9477" name="Line 2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3016" y="1797"/>
                          <a:ext cx="1406" cy="0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9478" name="Line 2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3016" y="1752"/>
                          <a:ext cx="1406" cy="0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9474" name="Line 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71" y="2750"/>
                        <a:ext cx="181" cy="181"/>
                      </a:xfrm>
                      <a:prstGeom prst="line">
                        <a:avLst/>
                      </a:prstGeom>
                      <a:noFill/>
                      <a:ln w="762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</p:grpSp>
        <p:sp>
          <p:nvSpPr>
            <p:cNvPr id="28" name="27 Rectángulo"/>
            <p:cNvSpPr>
              <a:spLocks noChangeArrowheads="1"/>
            </p:cNvSpPr>
            <p:nvPr/>
          </p:nvSpPr>
          <p:spPr bwMode="auto">
            <a:xfrm>
              <a:off x="351749" y="1052480"/>
              <a:ext cx="3926213" cy="5587806"/>
            </a:xfrm>
            <a:prstGeom prst="rect">
              <a:avLst/>
            </a:prstGeom>
            <a:noFill/>
            <a:ln w="57150">
              <a:solidFill>
                <a:srgbClr val="00FF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s-CO">
                <a:solidFill>
                  <a:prstClr val="white"/>
                </a:solidFill>
                <a:latin typeface="Calibri"/>
                <a:ea typeface="Arial" charset="0"/>
                <a:cs typeface="Arial" charset="0"/>
              </a:endParaRPr>
            </a:p>
          </p:txBody>
        </p:sp>
        <p:sp>
          <p:nvSpPr>
            <p:cNvPr id="29" name="28 Rectángulo"/>
            <p:cNvSpPr>
              <a:spLocks noChangeArrowheads="1"/>
            </p:cNvSpPr>
            <p:nvPr/>
          </p:nvSpPr>
          <p:spPr bwMode="auto">
            <a:xfrm>
              <a:off x="4687571" y="2089081"/>
              <a:ext cx="3926212" cy="2708181"/>
            </a:xfrm>
            <a:prstGeom prst="rect">
              <a:avLst/>
            </a:prstGeom>
            <a:noFill/>
            <a:ln w="57150">
              <a:solidFill>
                <a:srgbClr val="66FF99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s-CO">
                <a:solidFill>
                  <a:prstClr val="white"/>
                </a:solidFill>
                <a:latin typeface="Calibri"/>
                <a:ea typeface="Arial" charset="0"/>
                <a:cs typeface="Arial" charset="0"/>
              </a:endParaRPr>
            </a:p>
          </p:txBody>
        </p:sp>
        <p:sp>
          <p:nvSpPr>
            <p:cNvPr id="19464" name="Text Box 3"/>
            <p:cNvSpPr txBox="1">
              <a:spLocks noChangeArrowheads="1"/>
            </p:cNvSpPr>
            <p:nvPr/>
          </p:nvSpPr>
          <p:spPr bwMode="auto">
            <a:xfrm>
              <a:off x="4327178" y="660380"/>
              <a:ext cx="3485124" cy="954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800" b="1" dirty="0">
                  <a:solidFill>
                    <a:srgbClr val="00FFFF"/>
                  </a:solidFill>
                </a:rPr>
                <a:t>Baryonic matter constituents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3030137793_859e0e267a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-108520" y="333375"/>
            <a:ext cx="87137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sz="3600" dirty="0">
                <a:solidFill>
                  <a:srgbClr val="CCFFCC"/>
                </a:solidFill>
              </a:rPr>
              <a:t>¿</a:t>
            </a:r>
            <a:r>
              <a:rPr lang="en-US" sz="3600" b="1" dirty="0">
                <a:solidFill>
                  <a:srgbClr val="CCFFCC"/>
                </a:solidFill>
              </a:rPr>
              <a:t>How do particles acquire mass</a:t>
            </a:r>
            <a:r>
              <a:rPr lang="es-CO" b="1" dirty="0">
                <a:solidFill>
                  <a:srgbClr val="CCFFCC"/>
                </a:solidFill>
              </a:rPr>
              <a:t>?</a:t>
            </a:r>
          </a:p>
        </p:txBody>
      </p:sp>
      <p:sp>
        <p:nvSpPr>
          <p:cNvPr id="21508" name="TextBox 15"/>
          <p:cNvSpPr txBox="1">
            <a:spLocks noChangeArrowheads="1"/>
          </p:cNvSpPr>
          <p:nvPr/>
        </p:nvSpPr>
        <p:spPr bwMode="auto">
          <a:xfrm>
            <a:off x="5219700" y="5732463"/>
            <a:ext cx="35639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O" sz="3600" b="1">
                <a:solidFill>
                  <a:srgbClr val="FF0000"/>
                </a:solidFill>
              </a:rPr>
              <a:t>Peter Higgs</a:t>
            </a:r>
            <a:endParaRPr lang="es-CO" b="1">
              <a:solidFill>
                <a:srgbClr val="FF0000"/>
              </a:solidFill>
            </a:endParaRPr>
          </a:p>
        </p:txBody>
      </p:sp>
      <p:pic>
        <p:nvPicPr>
          <p:cNvPr id="5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Content Placeholder 4" descr="HiggsPotential1.pdf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6" r="16566"/>
          <a:stretch>
            <a:fillRect/>
          </a:stretch>
        </p:blipFill>
        <p:spPr>
          <a:xfrm>
            <a:off x="3816424" y="92978"/>
            <a:ext cx="4860032" cy="6072326"/>
          </a:xfrm>
          <a:ln w="381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CO"/>
              <a:t>Andrés Flórez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844774"/>
            <a:ext cx="4176713" cy="3600450"/>
          </a:xfrm>
        </p:spPr>
        <p:txBody>
          <a:bodyPr rtlCol="0">
            <a:normAutofit fontScale="92500"/>
          </a:bodyPr>
          <a:lstStyle/>
          <a:p>
            <a:pPr indent="-274320" fontAlgn="auto">
              <a:spcAft>
                <a:spcPts val="0"/>
              </a:spcAft>
              <a:buFont typeface="Wingdings 3" pitchFamily="18" charset="2"/>
              <a:buChar char=""/>
              <a:defRPr/>
            </a:pPr>
            <a:r>
              <a:rPr lang="en-US" dirty="0">
                <a:solidFill>
                  <a:srgbClr val="0000FF"/>
                </a:solidFill>
                <a:ea typeface="+mn-ea"/>
                <a:cs typeface="+mn-cs"/>
              </a:rPr>
              <a:t>Particles acquire mass through their interaction with he Higgs field</a:t>
            </a:r>
          </a:p>
          <a:p>
            <a:pPr indent="-274320" fontAlgn="auto">
              <a:spcAft>
                <a:spcPts val="0"/>
              </a:spcAft>
              <a:buFont typeface="Wingdings 3" pitchFamily="18" charset="2"/>
              <a:buChar char=""/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+mn-ea"/>
                <a:cs typeface="+mn-cs"/>
              </a:rPr>
              <a:t>The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a typeface="+mn-ea"/>
                <a:cs typeface="+mn-cs"/>
              </a:rPr>
              <a:t>Lagrangian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+mn-ea"/>
                <a:cs typeface="+mn-cs"/>
              </a:rPr>
              <a:t> for the Higgs field is given by the expression below</a:t>
            </a:r>
          </a:p>
          <a:p>
            <a:pPr indent="-274320" fontAlgn="auto">
              <a:spcAft>
                <a:spcPts val="0"/>
              </a:spcAft>
              <a:buFont typeface="Wingdings 3" pitchFamily="18" charset="2"/>
              <a:buChar char=""/>
              <a:defRPr/>
            </a:pPr>
            <a:endParaRPr lang="es-CO" dirty="0">
              <a:ea typeface="+mn-ea"/>
              <a:cs typeface="+mn-cs"/>
            </a:endParaRPr>
          </a:p>
          <a:p>
            <a:pPr marL="68580" indent="0" fontAlgn="auto">
              <a:spcAft>
                <a:spcPts val="0"/>
              </a:spcAft>
              <a:buFont typeface="Wingdings 3" pitchFamily="18" charset="2"/>
              <a:buNone/>
              <a:defRPr/>
            </a:pPr>
            <a:endParaRPr lang="es-CO" dirty="0">
              <a:ea typeface="+mn-ea"/>
              <a:cs typeface="+mn-cs"/>
            </a:endParaRPr>
          </a:p>
          <a:p>
            <a:pPr indent="-274320" fontAlgn="auto">
              <a:spcAft>
                <a:spcPts val="0"/>
              </a:spcAft>
              <a:buFont typeface="Wingdings 3" pitchFamily="18" charset="2"/>
              <a:buChar char=""/>
              <a:defRPr/>
            </a:pPr>
            <a:endParaRPr lang="es-CO" dirty="0">
              <a:ea typeface="+mn-ea"/>
              <a:cs typeface="+mn-cs"/>
            </a:endParaRPr>
          </a:p>
          <a:p>
            <a:pPr indent="-274320" fontAlgn="auto">
              <a:spcAft>
                <a:spcPts val="0"/>
              </a:spcAft>
              <a:buFont typeface="Wingdings 3" pitchFamily="18" charset="2"/>
              <a:buChar char=""/>
              <a:defRPr/>
            </a:pPr>
            <a:endParaRPr lang="es-CO" dirty="0">
              <a:ea typeface="+mn-ea"/>
              <a:cs typeface="+mn-cs"/>
            </a:endParaRPr>
          </a:p>
          <a:p>
            <a:pPr marL="68580" indent="0" fontAlgn="auto">
              <a:spcAft>
                <a:spcPts val="0"/>
              </a:spcAft>
              <a:buFont typeface="Wingdings 3" pitchFamily="18" charset="2"/>
              <a:buNone/>
              <a:defRPr/>
            </a:pPr>
            <a:endParaRPr lang="es-CO" dirty="0">
              <a:ea typeface="+mn-ea"/>
              <a:cs typeface="+mn-cs"/>
            </a:endParaRPr>
          </a:p>
        </p:txBody>
      </p:sp>
      <p:sp>
        <p:nvSpPr>
          <p:cNvPr id="56325" name="TextBox 6"/>
          <p:cNvSpPr txBox="1">
            <a:spLocks noChangeArrowheads="1"/>
          </p:cNvSpPr>
          <p:nvPr/>
        </p:nvSpPr>
        <p:spPr bwMode="auto">
          <a:xfrm>
            <a:off x="8027988" y="3068638"/>
            <a:ext cx="865187" cy="307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</a:rPr>
              <a:t>Minimo</a:t>
            </a:r>
          </a:p>
        </p:txBody>
      </p:sp>
      <p:pic>
        <p:nvPicPr>
          <p:cNvPr id="56326" name="Picture 7" descr="Screen Shot 2014-04-21 at 10.07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833318"/>
            <a:ext cx="7058025" cy="90805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27" name="TextBox 8"/>
          <p:cNvSpPr txBox="1">
            <a:spLocks noChangeArrowheads="1"/>
          </p:cNvSpPr>
          <p:nvPr/>
        </p:nvSpPr>
        <p:spPr bwMode="auto">
          <a:xfrm>
            <a:off x="28728" y="476672"/>
            <a:ext cx="4392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FF0000"/>
                </a:solidFill>
              </a:rPr>
              <a:t>Higgs Field</a:t>
            </a:r>
          </a:p>
        </p:txBody>
      </p:sp>
      <p:pic>
        <p:nvPicPr>
          <p:cNvPr id="10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69" y="253659"/>
            <a:ext cx="1006739" cy="119690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6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Urban Pop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11800</TotalTime>
  <Words>837</Words>
  <Application>Microsoft Macintosh PowerPoint</Application>
  <PresentationFormat>On-screen Show (4:3)</PresentationFormat>
  <Paragraphs>225</Paragraphs>
  <Slides>56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ＭＳ Ｐゴシック</vt:lpstr>
      <vt:lpstr>Arial</vt:lpstr>
      <vt:lpstr>Arial Black</vt:lpstr>
      <vt:lpstr>Calibri</vt:lpstr>
      <vt:lpstr>Gill Sans MT</vt:lpstr>
      <vt:lpstr>Wingdings 3</vt:lpstr>
      <vt:lpstr>6_Tema de Office</vt:lpstr>
      <vt:lpstr>2_Tema de Office</vt:lpstr>
      <vt:lpstr>5_Tema de Office</vt:lpstr>
      <vt:lpstr>1_Tema de Office</vt:lpstr>
      <vt:lpstr>4_Tema de Office</vt:lpstr>
      <vt:lpstr>Urban Pop</vt:lpstr>
      <vt:lpstr>Equation</vt:lpstr>
      <vt:lpstr>A BRIEF INTRODUCTION TO COLLIDER PHYSICS</vt:lpstr>
      <vt:lpstr>PowerPoint Presentation</vt:lpstr>
      <vt:lpstr>Classical mechanics  vs quantum field theory</vt:lpstr>
      <vt:lpstr>PowerPoint Presentation</vt:lpstr>
      <vt:lpstr>PowerPoint Presentation</vt:lpstr>
      <vt:lpstr>Feynman diagrams</vt:lpstr>
      <vt:lpstr>PowerPoint Presentation</vt:lpstr>
      <vt:lpstr>PowerPoint Presentation</vt:lpstr>
      <vt:lpstr>PowerPoint Presentation</vt:lpstr>
      <vt:lpstr>PowerPoint Presentation</vt:lpstr>
      <vt:lpstr>THE Standard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CMS Coordinate System</vt:lpstr>
      <vt:lpstr>PowerPoint Presentation</vt:lpstr>
      <vt:lpstr>PowerPoint Presentation</vt:lpstr>
      <vt:lpstr>Jets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compare…</vt:lpstr>
      <vt:lpstr>PowerPoint Presentation</vt:lpstr>
      <vt:lpstr>PowerPoint Presentation</vt:lpstr>
      <vt:lpstr>PowerPoint Presentation</vt:lpstr>
      <vt:lpstr>PowerPoint Presentation</vt:lpstr>
      <vt:lpstr>SUSY Searches at the LHC</vt:lpstr>
      <vt:lpstr>Particle Physics &amp; Cosmology</vt:lpstr>
      <vt:lpstr>PowerPoint Presentation</vt:lpstr>
      <vt:lpstr>PowerPoint Presentation</vt:lpstr>
      <vt:lpstr>¿Questions?</vt:lpstr>
      <vt:lpstr>REFERENCIAS</vt:lpstr>
    </vt:vector>
  </TitlesOfParts>
  <Company>Universidad de los Andes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Departamento de Física</dc:creator>
  <cp:lastModifiedBy>Microsoft Office User</cp:lastModifiedBy>
  <cp:revision>335</cp:revision>
  <cp:lastPrinted>2017-05-18T16:34:55Z</cp:lastPrinted>
  <dcterms:created xsi:type="dcterms:W3CDTF">2014-04-05T03:05:05Z</dcterms:created>
  <dcterms:modified xsi:type="dcterms:W3CDTF">2018-11-20T12:24:15Z</dcterms:modified>
</cp:coreProperties>
</file>